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2" r:id="rId5"/>
    <p:sldMasterId id="2147483665" r:id="rId6"/>
  </p:sldMasterIdLst>
  <p:sldIdLst>
    <p:sldId id="262" r:id="rId7"/>
    <p:sldId id="294" r:id="rId8"/>
    <p:sldId id="296" r:id="rId9"/>
    <p:sldId id="304" r:id="rId10"/>
    <p:sldId id="297" r:id="rId11"/>
    <p:sldId id="295" r:id="rId12"/>
    <p:sldId id="300" r:id="rId13"/>
    <p:sldId id="301" r:id="rId14"/>
    <p:sldId id="308" r:id="rId15"/>
    <p:sldId id="302" r:id="rId16"/>
    <p:sldId id="303" r:id="rId17"/>
    <p:sldId id="305" r:id="rId18"/>
    <p:sldId id="306" r:id="rId19"/>
    <p:sldId id="307" r:id="rId20"/>
    <p:sldId id="309" r:id="rId21"/>
    <p:sldId id="261" r:id="rId2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42" autoAdjust="0"/>
    <p:restoredTop sz="76554" autoAdjust="0"/>
  </p:normalViewPr>
  <p:slideViewPr>
    <p:cSldViewPr>
      <p:cViewPr>
        <p:scale>
          <a:sx n="70" d="100"/>
          <a:sy n="70" d="100"/>
        </p:scale>
        <p:origin x="-1764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57609E-74E7-4BD2-A6A8-0E5DA9650713}" type="doc">
      <dgm:prSet loTypeId="urn:microsoft.com/office/officeart/2005/8/layout/chevron1" loCatId="process" qsTypeId="urn:microsoft.com/office/officeart/2005/8/quickstyle/simple4" qsCatId="simple" csTypeId="urn:microsoft.com/office/officeart/2005/8/colors/accent1_2" csCatId="accent1" phldr="1"/>
      <dgm:spPr/>
    </dgm:pt>
    <dgm:pt modelId="{960A747C-EA4A-4FB5-8A4D-31C5CE96B5DF}">
      <dgm:prSet phldrT="[Text]" custT="1"/>
      <dgm:spPr/>
      <dgm:t>
        <a:bodyPr/>
        <a:lstStyle/>
        <a:p>
          <a:r>
            <a:rPr lang="pl-PL" sz="1300" dirty="0" smtClean="0">
              <a:solidFill>
                <a:srgbClr val="FFFFFF"/>
              </a:solidFill>
            </a:rPr>
            <a:t>Elimination of invoice delivery cost</a:t>
          </a:r>
          <a:endParaRPr lang="en-US" sz="1300" dirty="0">
            <a:solidFill>
              <a:srgbClr val="FFFFFF"/>
            </a:solidFill>
          </a:endParaRPr>
        </a:p>
      </dgm:t>
    </dgm:pt>
    <dgm:pt modelId="{DE85B321-B8F8-4C79-800F-BC3B0D1A2869}" type="parTrans" cxnId="{7BD54D1A-4939-4D44-BC6D-5A79D0C14C08}">
      <dgm:prSet/>
      <dgm:spPr/>
      <dgm:t>
        <a:bodyPr/>
        <a:lstStyle/>
        <a:p>
          <a:endParaRPr lang="en-US"/>
        </a:p>
      </dgm:t>
    </dgm:pt>
    <dgm:pt modelId="{1CE77641-095D-40A4-BE67-D9F0956DCB57}" type="sibTrans" cxnId="{7BD54D1A-4939-4D44-BC6D-5A79D0C14C08}">
      <dgm:prSet/>
      <dgm:spPr/>
      <dgm:t>
        <a:bodyPr/>
        <a:lstStyle/>
        <a:p>
          <a:endParaRPr lang="en-US"/>
        </a:p>
      </dgm:t>
    </dgm:pt>
    <dgm:pt modelId="{25DC841F-A2B0-4F20-B30A-2C8CB6B1BEE6}">
      <dgm:prSet phldrT="[Text]" custT="1"/>
      <dgm:spPr/>
      <dgm:t>
        <a:bodyPr/>
        <a:lstStyle/>
        <a:p>
          <a:r>
            <a:rPr lang="pl-PL" sz="1300" dirty="0" smtClean="0">
              <a:solidFill>
                <a:srgbClr val="FFFFFF"/>
              </a:solidFill>
            </a:rPr>
            <a:t>Reduced transit time</a:t>
          </a:r>
          <a:endParaRPr lang="en-US" sz="1300" dirty="0">
            <a:solidFill>
              <a:srgbClr val="FFFFFF"/>
            </a:solidFill>
          </a:endParaRPr>
        </a:p>
      </dgm:t>
    </dgm:pt>
    <dgm:pt modelId="{A7F743FF-56DB-475E-A848-981B5BC737DA}" type="parTrans" cxnId="{0558465A-9142-46ED-AF72-B3274F49863B}">
      <dgm:prSet/>
      <dgm:spPr/>
      <dgm:t>
        <a:bodyPr/>
        <a:lstStyle/>
        <a:p>
          <a:endParaRPr lang="en-US"/>
        </a:p>
      </dgm:t>
    </dgm:pt>
    <dgm:pt modelId="{E735354C-D247-44EC-9EF6-EEE7492B6A04}" type="sibTrans" cxnId="{0558465A-9142-46ED-AF72-B3274F49863B}">
      <dgm:prSet/>
      <dgm:spPr/>
      <dgm:t>
        <a:bodyPr/>
        <a:lstStyle/>
        <a:p>
          <a:endParaRPr lang="en-US"/>
        </a:p>
      </dgm:t>
    </dgm:pt>
    <dgm:pt modelId="{98B1C047-8AE4-4519-AEFB-56067862A547}">
      <dgm:prSet phldrT="[Text]" custT="1"/>
      <dgm:spPr/>
      <dgm:t>
        <a:bodyPr/>
        <a:lstStyle/>
        <a:p>
          <a:r>
            <a:rPr lang="pl-PL" sz="1300" dirty="0" smtClean="0">
              <a:solidFill>
                <a:srgbClr val="FFFFFF"/>
              </a:solidFill>
            </a:rPr>
            <a:t>Minimized risk of a lost invoice or incorrect scanning</a:t>
          </a:r>
          <a:endParaRPr lang="en-US" sz="1300" dirty="0">
            <a:solidFill>
              <a:srgbClr val="FFFFFF"/>
            </a:solidFill>
          </a:endParaRPr>
        </a:p>
      </dgm:t>
    </dgm:pt>
    <dgm:pt modelId="{5E54D611-464B-458C-95FE-DDE441228145}" type="parTrans" cxnId="{0D68DA4E-ABD9-4739-B17D-F91B72462F27}">
      <dgm:prSet/>
      <dgm:spPr/>
      <dgm:t>
        <a:bodyPr/>
        <a:lstStyle/>
        <a:p>
          <a:endParaRPr lang="en-US"/>
        </a:p>
      </dgm:t>
    </dgm:pt>
    <dgm:pt modelId="{0BD15FD7-EF73-4BE6-B332-40D8F5DA0066}" type="sibTrans" cxnId="{0D68DA4E-ABD9-4739-B17D-F91B72462F27}">
      <dgm:prSet/>
      <dgm:spPr/>
      <dgm:t>
        <a:bodyPr/>
        <a:lstStyle/>
        <a:p>
          <a:endParaRPr lang="en-US"/>
        </a:p>
      </dgm:t>
    </dgm:pt>
    <dgm:pt modelId="{8AE1FC82-EAD0-436B-9FF6-773DA9B4D32B}" type="pres">
      <dgm:prSet presAssocID="{C057609E-74E7-4BD2-A6A8-0E5DA9650713}" presName="Name0" presStyleCnt="0">
        <dgm:presLayoutVars>
          <dgm:dir/>
          <dgm:animLvl val="lvl"/>
          <dgm:resizeHandles val="exact"/>
        </dgm:presLayoutVars>
      </dgm:prSet>
      <dgm:spPr/>
    </dgm:pt>
    <dgm:pt modelId="{D72BE265-C5C0-46BE-82B0-D8C27C73E304}" type="pres">
      <dgm:prSet presAssocID="{960A747C-EA4A-4FB5-8A4D-31C5CE96B5DF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350034-5D9E-456F-A896-D5E90E8D43F9}" type="pres">
      <dgm:prSet presAssocID="{1CE77641-095D-40A4-BE67-D9F0956DCB57}" presName="parTxOnlySpace" presStyleCnt="0"/>
      <dgm:spPr/>
    </dgm:pt>
    <dgm:pt modelId="{52A4A4B1-27CA-4B94-8FB9-79F71FFB3CEE}" type="pres">
      <dgm:prSet presAssocID="{25DC841F-A2B0-4F20-B30A-2C8CB6B1BEE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4B95B0-0057-4E55-8535-F68A1CBA3F6D}" type="pres">
      <dgm:prSet presAssocID="{E735354C-D247-44EC-9EF6-EEE7492B6A04}" presName="parTxOnlySpace" presStyleCnt="0"/>
      <dgm:spPr/>
    </dgm:pt>
    <dgm:pt modelId="{14A2EF53-CC3A-427A-A814-8F7C8D0227E2}" type="pres">
      <dgm:prSet presAssocID="{98B1C047-8AE4-4519-AEFB-56067862A54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D54D1A-4939-4D44-BC6D-5A79D0C14C08}" srcId="{C057609E-74E7-4BD2-A6A8-0E5DA9650713}" destId="{960A747C-EA4A-4FB5-8A4D-31C5CE96B5DF}" srcOrd="0" destOrd="0" parTransId="{DE85B321-B8F8-4C79-800F-BC3B0D1A2869}" sibTransId="{1CE77641-095D-40A4-BE67-D9F0956DCB57}"/>
    <dgm:cxn modelId="{0D68DA4E-ABD9-4739-B17D-F91B72462F27}" srcId="{C057609E-74E7-4BD2-A6A8-0E5DA9650713}" destId="{98B1C047-8AE4-4519-AEFB-56067862A547}" srcOrd="2" destOrd="0" parTransId="{5E54D611-464B-458C-95FE-DDE441228145}" sibTransId="{0BD15FD7-EF73-4BE6-B332-40D8F5DA0066}"/>
    <dgm:cxn modelId="{C0540D5F-764F-4CBC-8961-1A587C434C6E}" type="presOf" srcId="{960A747C-EA4A-4FB5-8A4D-31C5CE96B5DF}" destId="{D72BE265-C5C0-46BE-82B0-D8C27C73E304}" srcOrd="0" destOrd="0" presId="urn:microsoft.com/office/officeart/2005/8/layout/chevron1"/>
    <dgm:cxn modelId="{0B2C5A29-677F-470A-B461-19EDE09303AA}" type="presOf" srcId="{C057609E-74E7-4BD2-A6A8-0E5DA9650713}" destId="{8AE1FC82-EAD0-436B-9FF6-773DA9B4D32B}" srcOrd="0" destOrd="0" presId="urn:microsoft.com/office/officeart/2005/8/layout/chevron1"/>
    <dgm:cxn modelId="{69B2CB27-E9B4-42A0-AD42-A718277F7D10}" type="presOf" srcId="{25DC841F-A2B0-4F20-B30A-2C8CB6B1BEE6}" destId="{52A4A4B1-27CA-4B94-8FB9-79F71FFB3CEE}" srcOrd="0" destOrd="0" presId="urn:microsoft.com/office/officeart/2005/8/layout/chevron1"/>
    <dgm:cxn modelId="{892369EE-8AB8-4ABA-9DA0-AB8EF8A44C20}" type="presOf" srcId="{98B1C047-8AE4-4519-AEFB-56067862A547}" destId="{14A2EF53-CC3A-427A-A814-8F7C8D0227E2}" srcOrd="0" destOrd="0" presId="urn:microsoft.com/office/officeart/2005/8/layout/chevron1"/>
    <dgm:cxn modelId="{0558465A-9142-46ED-AF72-B3274F49863B}" srcId="{C057609E-74E7-4BD2-A6A8-0E5DA9650713}" destId="{25DC841F-A2B0-4F20-B30A-2C8CB6B1BEE6}" srcOrd="1" destOrd="0" parTransId="{A7F743FF-56DB-475E-A848-981B5BC737DA}" sibTransId="{E735354C-D247-44EC-9EF6-EEE7492B6A04}"/>
    <dgm:cxn modelId="{8CE3558F-03D4-442B-9476-C2A0B4142B4B}" type="presParOf" srcId="{8AE1FC82-EAD0-436B-9FF6-773DA9B4D32B}" destId="{D72BE265-C5C0-46BE-82B0-D8C27C73E304}" srcOrd="0" destOrd="0" presId="urn:microsoft.com/office/officeart/2005/8/layout/chevron1"/>
    <dgm:cxn modelId="{2DE91E57-53AA-45FA-9C42-BDFEC22CC35E}" type="presParOf" srcId="{8AE1FC82-EAD0-436B-9FF6-773DA9B4D32B}" destId="{B0350034-5D9E-456F-A896-D5E90E8D43F9}" srcOrd="1" destOrd="0" presId="urn:microsoft.com/office/officeart/2005/8/layout/chevron1"/>
    <dgm:cxn modelId="{699BCD6D-0769-495F-95A8-097DCC383B37}" type="presParOf" srcId="{8AE1FC82-EAD0-436B-9FF6-773DA9B4D32B}" destId="{52A4A4B1-27CA-4B94-8FB9-79F71FFB3CEE}" srcOrd="2" destOrd="0" presId="urn:microsoft.com/office/officeart/2005/8/layout/chevron1"/>
    <dgm:cxn modelId="{2A4F071B-217E-4AC0-8FE2-9915508E6614}" type="presParOf" srcId="{8AE1FC82-EAD0-436B-9FF6-773DA9B4D32B}" destId="{1A4B95B0-0057-4E55-8535-F68A1CBA3F6D}" srcOrd="3" destOrd="0" presId="urn:microsoft.com/office/officeart/2005/8/layout/chevron1"/>
    <dgm:cxn modelId="{FF980D80-66AE-4C39-9CA6-9B41006F3C12}" type="presParOf" srcId="{8AE1FC82-EAD0-436B-9FF6-773DA9B4D32B}" destId="{14A2EF53-CC3A-427A-A814-8F7C8D0227E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2BE265-C5C0-46BE-82B0-D8C27C73E304}">
      <dsp:nvSpPr>
        <dsp:cNvPr id="0" name=""/>
        <dsp:cNvSpPr/>
      </dsp:nvSpPr>
      <dsp:spPr>
        <a:xfrm>
          <a:off x="1785" y="186571"/>
          <a:ext cx="2175867" cy="87034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>
              <a:solidFill>
                <a:srgbClr val="FFFFFF"/>
              </a:solidFill>
            </a:rPr>
            <a:t>Elimination of invoice delivery cost</a:t>
          </a:r>
          <a:endParaRPr lang="en-US" sz="1300" kern="1200" dirty="0">
            <a:solidFill>
              <a:srgbClr val="FFFFFF"/>
            </a:solidFill>
          </a:endParaRPr>
        </a:p>
      </dsp:txBody>
      <dsp:txXfrm>
        <a:off x="436958" y="186571"/>
        <a:ext cx="1305521" cy="870346"/>
      </dsp:txXfrm>
    </dsp:sp>
    <dsp:sp modelId="{52A4A4B1-27CA-4B94-8FB9-79F71FFB3CEE}">
      <dsp:nvSpPr>
        <dsp:cNvPr id="0" name=""/>
        <dsp:cNvSpPr/>
      </dsp:nvSpPr>
      <dsp:spPr>
        <a:xfrm>
          <a:off x="1960066" y="186571"/>
          <a:ext cx="2175867" cy="87034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>
              <a:solidFill>
                <a:srgbClr val="FFFFFF"/>
              </a:solidFill>
            </a:rPr>
            <a:t>Reduced transit time</a:t>
          </a:r>
          <a:endParaRPr lang="en-US" sz="1300" kern="1200" dirty="0">
            <a:solidFill>
              <a:srgbClr val="FFFFFF"/>
            </a:solidFill>
          </a:endParaRPr>
        </a:p>
      </dsp:txBody>
      <dsp:txXfrm>
        <a:off x="2395239" y="186571"/>
        <a:ext cx="1305521" cy="870346"/>
      </dsp:txXfrm>
    </dsp:sp>
    <dsp:sp modelId="{14A2EF53-CC3A-427A-A814-8F7C8D0227E2}">
      <dsp:nvSpPr>
        <dsp:cNvPr id="0" name=""/>
        <dsp:cNvSpPr/>
      </dsp:nvSpPr>
      <dsp:spPr>
        <a:xfrm>
          <a:off x="3918346" y="186571"/>
          <a:ext cx="2175867" cy="87034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>
              <a:solidFill>
                <a:srgbClr val="FFFFFF"/>
              </a:solidFill>
            </a:rPr>
            <a:t>Minimized risk of a lost invoice or incorrect scanning</a:t>
          </a:r>
          <a:endParaRPr lang="en-US" sz="1300" kern="1200" dirty="0">
            <a:solidFill>
              <a:srgbClr val="FFFFFF"/>
            </a:solidFill>
          </a:endParaRPr>
        </a:p>
      </dsp:txBody>
      <dsp:txXfrm>
        <a:off x="4353519" y="186571"/>
        <a:ext cx="1305521" cy="870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039282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ChangeArrowheads="1"/>
          </p:cNvSpPr>
          <p:nvPr userDrawn="1"/>
        </p:nvSpPr>
        <p:spPr bwMode="grayWhite">
          <a:xfrm>
            <a:off x="327026" y="1123950"/>
            <a:ext cx="8475663" cy="442753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2" rIns="91422" bIns="45712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17500" y="1123950"/>
            <a:ext cx="8502650" cy="4427538"/>
          </a:xfrm>
        </p:spPr>
        <p:txBody>
          <a:bodyPr rtlCol="0">
            <a:noAutofit/>
          </a:bodyPr>
          <a:lstStyle/>
          <a:p>
            <a:pPr lvl="0"/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1143297583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599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Spar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" y="265113"/>
            <a:ext cx="9317037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 descr="Logo with tag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6926264" y="6072188"/>
            <a:ext cx="1365250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219076" y="6604002"/>
            <a:ext cx="1400175" cy="150813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1200"/>
              </a:lnSpc>
              <a:defRPr sz="1000">
                <a:solidFill>
                  <a:schemeClr val="accent5"/>
                </a:solidFill>
              </a:defRPr>
            </a:lvl1pPr>
          </a:lstStyle>
          <a:p>
            <a:pPr defTabSz="457200">
              <a:defRPr/>
            </a:pPr>
            <a:r>
              <a:rPr lang="en-US" sz="800" i="1" dirty="0" smtClean="0">
                <a:solidFill>
                  <a:srgbClr val="009FD8"/>
                </a:solidFill>
              </a:rPr>
              <a:t>Delphi Confidential</a:t>
            </a:r>
            <a:endParaRPr lang="en-US" sz="800" i="1" dirty="0">
              <a:solidFill>
                <a:srgbClr val="009FD8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8" y="1965327"/>
            <a:ext cx="8914880" cy="1470025"/>
          </a:xfrm>
        </p:spPr>
        <p:txBody>
          <a:bodyPr>
            <a:noAutofit/>
          </a:bodyPr>
          <a:lstStyle>
            <a:lvl1pPr>
              <a:lnSpc>
                <a:spcPts val="4000"/>
              </a:lnSpc>
              <a:defRPr sz="3600" b="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150323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Logo with 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6926264" y="6072188"/>
            <a:ext cx="1365250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8961" y="1457009"/>
            <a:ext cx="8914880" cy="1470025"/>
          </a:xfrm>
        </p:spPr>
        <p:txBody>
          <a:bodyPr>
            <a:noAutofit/>
          </a:bodyPr>
          <a:lstStyle>
            <a:lvl1pPr>
              <a:defRPr sz="3600" b="0" baseline="0"/>
            </a:lvl1pPr>
          </a:lstStyle>
          <a:p>
            <a:r>
              <a:rPr lang="en-US" dirty="0" smtClean="0"/>
              <a:t>Click to edit Section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7485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6" y="1116681"/>
            <a:ext cx="8689975" cy="515077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lang="en-US" sz="2000" dirty="0" smtClean="0">
                <a:solidFill>
                  <a:srgbClr val="000000"/>
                </a:solidFill>
              </a:defRPr>
            </a:lvl1pPr>
            <a:lvl2pPr>
              <a:spcAft>
                <a:spcPts val="600"/>
              </a:spcAft>
              <a:defRPr lang="en-US" sz="1800" dirty="0" smtClean="0">
                <a:solidFill>
                  <a:srgbClr val="000000"/>
                </a:solidFill>
              </a:defRPr>
            </a:lvl2pPr>
            <a:lvl3pPr>
              <a:defRPr lang="en-US" sz="1400" dirty="0" smtClean="0">
                <a:solidFill>
                  <a:srgbClr val="000000"/>
                </a:solidFill>
              </a:defRPr>
            </a:lvl3pPr>
            <a:lvl4pPr>
              <a:defRPr lang="en-US" sz="1200" dirty="0" smtClean="0">
                <a:solidFill>
                  <a:srgbClr val="000000"/>
                </a:solidFill>
              </a:defRPr>
            </a:lvl4pPr>
            <a:lvl5pPr>
              <a:defRPr lang="en-US" sz="1200" dirty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27094" y="6019613"/>
            <a:ext cx="6949384" cy="342900"/>
          </a:xfrm>
        </p:spPr>
        <p:txBody>
          <a:bodyPr rtlCol="0" anchor="b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408899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6" y="1733551"/>
            <a:ext cx="8689975" cy="4554416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lang="en-US" sz="2000" dirty="0" smtClean="0">
                <a:solidFill>
                  <a:srgbClr val="000000"/>
                </a:solidFill>
              </a:defRPr>
            </a:lvl1pPr>
            <a:lvl2pPr>
              <a:spcAft>
                <a:spcPts val="600"/>
              </a:spcAft>
              <a:defRPr lang="en-US" sz="1800" dirty="0" smtClean="0">
                <a:solidFill>
                  <a:srgbClr val="000000"/>
                </a:solidFill>
              </a:defRPr>
            </a:lvl2pPr>
            <a:lvl3pPr>
              <a:defRPr lang="en-US" sz="1400" dirty="0" smtClean="0">
                <a:solidFill>
                  <a:srgbClr val="000000"/>
                </a:solidFill>
              </a:defRPr>
            </a:lvl3pPr>
            <a:lvl4pPr>
              <a:defRPr lang="en-US" sz="1200" dirty="0" smtClean="0">
                <a:solidFill>
                  <a:srgbClr val="000000"/>
                </a:solidFill>
              </a:defRPr>
            </a:lvl4pPr>
            <a:lvl5pPr>
              <a:defRPr lang="en-US" sz="1200" dirty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25426" y="1104900"/>
            <a:ext cx="8689975" cy="628650"/>
          </a:xfrm>
        </p:spPr>
        <p:txBody>
          <a:bodyPr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200">
                <a:solidFill>
                  <a:schemeClr val="accent2"/>
                </a:solidFill>
              </a:defRPr>
            </a:lvl1pPr>
            <a:lvl2pPr marL="457113" indent="0">
              <a:buNone/>
              <a:defRPr/>
            </a:lvl2pPr>
            <a:lvl3pPr marL="969777" indent="0">
              <a:buNone/>
              <a:defRPr/>
            </a:lvl3pPr>
            <a:lvl4pPr marL="1371337" indent="0">
              <a:buNone/>
              <a:defRPr/>
            </a:lvl4pPr>
            <a:lvl5pPr marL="182845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27094" y="6019613"/>
            <a:ext cx="6949384" cy="342900"/>
          </a:xfrm>
        </p:spPr>
        <p:txBody>
          <a:bodyPr rtlCol="0" anchor="b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5057052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6" y="1078917"/>
            <a:ext cx="5019675" cy="501708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lang="en-US" sz="2000" dirty="0" smtClean="0">
                <a:solidFill>
                  <a:srgbClr val="000000"/>
                </a:solidFill>
              </a:defRPr>
            </a:lvl1pPr>
            <a:lvl2pPr>
              <a:spcAft>
                <a:spcPts val="600"/>
              </a:spcAft>
              <a:defRPr lang="en-US" sz="1800" dirty="0" smtClean="0">
                <a:solidFill>
                  <a:srgbClr val="000000"/>
                </a:solidFill>
              </a:defRPr>
            </a:lvl2pPr>
            <a:lvl3pPr>
              <a:defRPr lang="en-US" sz="1400" dirty="0" smtClean="0">
                <a:solidFill>
                  <a:srgbClr val="000000"/>
                </a:solidFill>
              </a:defRPr>
            </a:lvl3pPr>
            <a:lvl4pPr>
              <a:defRPr lang="en-US" sz="1200" dirty="0" smtClean="0">
                <a:solidFill>
                  <a:srgbClr val="000000"/>
                </a:solidFill>
              </a:defRPr>
            </a:lvl4pPr>
            <a:lvl5pPr>
              <a:defRPr lang="en-US" sz="1200" dirty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5018633" y="1331599"/>
            <a:ext cx="2729201" cy="4691377"/>
          </a:xfrm>
          <a:solidFill>
            <a:schemeClr val="bg1"/>
          </a:solidFill>
        </p:spPr>
        <p:txBody>
          <a:bodyPr lIns="121710" tIns="60856" rIns="121710" bIns="60856" rtlCol="0">
            <a:noAutofit/>
          </a:bodyPr>
          <a:lstStyle>
            <a:lvl1pPr>
              <a:defRPr lang="en-CA" sz="24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endParaRPr lang="en-CA" noProof="0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27094" y="6099125"/>
            <a:ext cx="6949384" cy="342900"/>
          </a:xfrm>
        </p:spPr>
        <p:txBody>
          <a:bodyPr rtlCol="0" anchor="b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356349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333375" y="1310360"/>
            <a:ext cx="4143116" cy="2269737"/>
          </a:xfrm>
          <a:solidFill>
            <a:schemeClr val="bg1"/>
          </a:solidFill>
        </p:spPr>
        <p:txBody>
          <a:bodyPr lIns="121710" tIns="396000" rIns="121710" bIns="60856" rtlCol="0">
            <a:noAutofit/>
          </a:bodyPr>
          <a:lstStyle>
            <a:lvl1pPr>
              <a:defRPr lang="en-CA" sz="24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endParaRPr lang="en-CA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660900" y="1316040"/>
            <a:ext cx="4148138" cy="2262187"/>
          </a:xfrm>
          <a:solidFill>
            <a:schemeClr val="bg1"/>
          </a:solidFill>
        </p:spPr>
        <p:txBody>
          <a:bodyPr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endParaRPr lang="en-CA" noProof="0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>
          <a:xfrm>
            <a:off x="333376" y="3736977"/>
            <a:ext cx="4143375" cy="2265363"/>
          </a:xfrm>
          <a:solidFill>
            <a:schemeClr val="bg1"/>
          </a:solidFill>
        </p:spPr>
        <p:txBody>
          <a:bodyPr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endParaRPr lang="en-CA" noProof="0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6"/>
          </p:nvPr>
        </p:nvSpPr>
        <p:spPr>
          <a:xfrm>
            <a:off x="4660900" y="3736977"/>
            <a:ext cx="4148138" cy="2265363"/>
          </a:xfrm>
          <a:solidFill>
            <a:schemeClr val="bg1"/>
          </a:solidFill>
        </p:spPr>
        <p:txBody>
          <a:bodyPr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endParaRPr lang="en-CA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227094" y="6099125"/>
            <a:ext cx="6949384" cy="342900"/>
          </a:xfrm>
        </p:spPr>
        <p:txBody>
          <a:bodyPr rtlCol="0" anchor="b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2801251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 userDrawn="1"/>
        </p:nvSpPr>
        <p:spPr bwMode="grayWhite">
          <a:xfrm>
            <a:off x="327025" y="1123950"/>
            <a:ext cx="4154488" cy="214153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2" rIns="91422" bIns="45712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ChangeArrowheads="1"/>
          </p:cNvSpPr>
          <p:nvPr userDrawn="1"/>
        </p:nvSpPr>
        <p:spPr bwMode="grayWhite">
          <a:xfrm>
            <a:off x="327025" y="3409950"/>
            <a:ext cx="4154488" cy="214153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2" rIns="91422" bIns="45712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grayWhite">
          <a:xfrm>
            <a:off x="4648200" y="1123950"/>
            <a:ext cx="4154488" cy="214153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2" rIns="91422" bIns="45712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11" name="Rectangle 12"/>
          <p:cNvSpPr>
            <a:spLocks noChangeArrowheads="1"/>
          </p:cNvSpPr>
          <p:nvPr userDrawn="1"/>
        </p:nvSpPr>
        <p:spPr bwMode="grayWhite">
          <a:xfrm>
            <a:off x="4648200" y="3409950"/>
            <a:ext cx="4154488" cy="214153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2" rIns="91422" bIns="45712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17501" y="1123950"/>
            <a:ext cx="4164013" cy="2141538"/>
          </a:xfrm>
        </p:spPr>
        <p:txBody>
          <a:bodyPr rtlCol="0">
            <a:noAutofit/>
          </a:bodyPr>
          <a:lstStyle/>
          <a:p>
            <a:pPr lvl="0"/>
            <a:endParaRPr lang="en-CA" noProof="0" dirty="0"/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/>
          </p:nvPr>
        </p:nvSpPr>
        <p:spPr>
          <a:xfrm>
            <a:off x="4660900" y="1123950"/>
            <a:ext cx="4159250" cy="2141538"/>
          </a:xfrm>
        </p:spPr>
        <p:txBody>
          <a:bodyPr rtlCol="0">
            <a:noAutofit/>
          </a:bodyPr>
          <a:lstStyle/>
          <a:p>
            <a:pPr lvl="0"/>
            <a:endParaRPr lang="en-CA" noProof="0" dirty="0"/>
          </a:p>
        </p:txBody>
      </p:sp>
      <p:sp>
        <p:nvSpPr>
          <p:cNvPr id="14" name="Chart Placeholder 13"/>
          <p:cNvSpPr>
            <a:spLocks noGrp="1"/>
          </p:cNvSpPr>
          <p:nvPr>
            <p:ph type="chart" sz="quarter" idx="15"/>
          </p:nvPr>
        </p:nvSpPr>
        <p:spPr>
          <a:xfrm>
            <a:off x="317501" y="3416300"/>
            <a:ext cx="4164013" cy="2135188"/>
          </a:xfrm>
        </p:spPr>
        <p:txBody>
          <a:bodyPr rtlCol="0">
            <a:noAutofit/>
          </a:bodyPr>
          <a:lstStyle/>
          <a:p>
            <a:pPr lvl="0"/>
            <a:endParaRPr lang="en-CA" noProof="0" dirty="0"/>
          </a:p>
        </p:txBody>
      </p:sp>
      <p:sp>
        <p:nvSpPr>
          <p:cNvPr id="16" name="Chart Placeholder 15"/>
          <p:cNvSpPr>
            <a:spLocks noGrp="1"/>
          </p:cNvSpPr>
          <p:nvPr>
            <p:ph type="chart" sz="quarter" idx="16"/>
          </p:nvPr>
        </p:nvSpPr>
        <p:spPr>
          <a:xfrm>
            <a:off x="4648200" y="3416300"/>
            <a:ext cx="4154488" cy="2135188"/>
          </a:xfrm>
        </p:spPr>
        <p:txBody>
          <a:bodyPr rtlCol="0">
            <a:noAutofit/>
          </a:bodyPr>
          <a:lstStyle/>
          <a:p>
            <a:pPr lvl="0"/>
            <a:endParaRPr lang="en-CA" noProof="0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227094" y="6099125"/>
            <a:ext cx="6949384" cy="342900"/>
          </a:xfrm>
        </p:spPr>
        <p:txBody>
          <a:bodyPr rtlCol="0" anchor="b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2924383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ChangeArrowheads="1"/>
          </p:cNvSpPr>
          <p:nvPr userDrawn="1"/>
        </p:nvSpPr>
        <p:spPr bwMode="grayWhite">
          <a:xfrm>
            <a:off x="327025" y="1123950"/>
            <a:ext cx="4154488" cy="442753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2" rIns="91422" bIns="45712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grayWhite">
          <a:xfrm>
            <a:off x="4648200" y="1123950"/>
            <a:ext cx="4154488" cy="442753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2" rIns="91422" bIns="45712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27025" y="1123950"/>
            <a:ext cx="4154488" cy="4427538"/>
          </a:xfrm>
        </p:spPr>
        <p:txBody>
          <a:bodyPr rtlCol="0">
            <a:noAutofit/>
          </a:bodyPr>
          <a:lstStyle/>
          <a:p>
            <a:pPr lvl="0"/>
            <a:endParaRPr lang="en-CA" noProof="0" dirty="0"/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/>
          </p:nvPr>
        </p:nvSpPr>
        <p:spPr>
          <a:xfrm>
            <a:off x="4660900" y="1123950"/>
            <a:ext cx="4159250" cy="4427538"/>
          </a:xfrm>
        </p:spPr>
        <p:txBody>
          <a:bodyPr rtlCol="0">
            <a:noAutofit/>
          </a:bodyPr>
          <a:lstStyle/>
          <a:p>
            <a:pPr lvl="0"/>
            <a:endParaRPr lang="en-CA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27094" y="6099125"/>
            <a:ext cx="6949384" cy="342900"/>
          </a:xfrm>
        </p:spPr>
        <p:txBody>
          <a:bodyPr rtlCol="0" anchor="b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728166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48000">
              <a:srgbClr val="000000"/>
            </a:gs>
            <a:gs pos="100000">
              <a:srgbClr val="0039A6"/>
            </a:gs>
          </a:gsLst>
          <a:lin ang="3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Logo with ta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2863850" y="2965450"/>
            <a:ext cx="3405188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6263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lang="en-US"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2pPr>
      <a:lvl3pPr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3pPr>
      <a:lvl4pPr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4pPr>
      <a:lvl5pPr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5pPr>
      <a:lvl6pPr marL="4572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6pPr>
      <a:lvl7pPr marL="9144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7pPr>
      <a:lvl8pPr marL="13716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8pPr>
      <a:lvl9pPr marL="18288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9pPr>
    </p:titleStyle>
    <p:bodyStyle>
      <a:lvl1pPr marL="266700" indent="-266700" algn="l" defTabSz="912813" rtl="0" fontAlgn="base">
        <a:spcBef>
          <a:spcPts val="600"/>
        </a:spcBef>
        <a:spcAft>
          <a:spcPts val="600"/>
        </a:spcAft>
        <a:buSzPct val="100000"/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fontAlgn="base">
        <a:spcBef>
          <a:spcPct val="0"/>
        </a:spcBef>
        <a:spcAft>
          <a:spcPts val="600"/>
        </a:spcAft>
        <a:buFont typeface="Wingdings" pitchFamily="2" charset="2"/>
        <a:buChar char="§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254125" indent="-284163" algn="l" defTabSz="912813" rtl="0" fontAlgn="base">
        <a:spcBef>
          <a:spcPts val="600"/>
        </a:spcBef>
        <a:spcAft>
          <a:spcPct val="0"/>
        </a:spcAft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fontAlgn="base">
        <a:spcBef>
          <a:spcPts val="600"/>
        </a:spcBef>
        <a:spcAft>
          <a:spcPct val="0"/>
        </a:spcAft>
        <a:buFont typeface="Wingdings" pitchFamily="2" charset="2"/>
        <a:buChar char="§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fontAlgn="base">
        <a:spcBef>
          <a:spcPts val="600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3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5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3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7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5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6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9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48000">
              <a:srgbClr val="000000"/>
            </a:gs>
            <a:gs pos="100000">
              <a:srgbClr val="0039A6"/>
            </a:gs>
          </a:gsLst>
          <a:lin ang="3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27013" y="-114300"/>
            <a:ext cx="8777287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2" tIns="45712" rIns="91422" bIns="4571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25438" y="1004888"/>
            <a:ext cx="8488362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28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238126" y="1273175"/>
            <a:ext cx="8601075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029" name="Freeform 5"/>
          <p:cNvSpPr>
            <a:spLocks noEditPoints="1"/>
          </p:cNvSpPr>
          <p:nvPr/>
        </p:nvSpPr>
        <p:spPr bwMode="black">
          <a:xfrm>
            <a:off x="7704138" y="6483352"/>
            <a:ext cx="1135062" cy="123825"/>
          </a:xfrm>
          <a:custGeom>
            <a:avLst/>
            <a:gdLst>
              <a:gd name="T0" fmla="*/ 781348 w 3207"/>
              <a:gd name="T1" fmla="*/ 46368 h 351"/>
              <a:gd name="T2" fmla="*/ 698151 w 3207"/>
              <a:gd name="T3" fmla="*/ 62650 h 351"/>
              <a:gd name="T4" fmla="*/ 734262 w 3207"/>
              <a:gd name="T5" fmla="*/ 30086 h 351"/>
              <a:gd name="T6" fmla="*/ 1135380 w 3207"/>
              <a:gd name="T7" fmla="*/ 122114 h 351"/>
              <a:gd name="T8" fmla="*/ 1084399 w 3207"/>
              <a:gd name="T9" fmla="*/ 2124 h 351"/>
              <a:gd name="T10" fmla="*/ 65496 w 3207"/>
              <a:gd name="T11" fmla="*/ 31148 h 351"/>
              <a:gd name="T12" fmla="*/ 65496 w 3207"/>
              <a:gd name="T13" fmla="*/ 93090 h 351"/>
              <a:gd name="T14" fmla="*/ 49564 w 3207"/>
              <a:gd name="T15" fmla="*/ 31148 h 351"/>
              <a:gd name="T16" fmla="*/ 522197 w 3207"/>
              <a:gd name="T17" fmla="*/ 2124 h 351"/>
              <a:gd name="T18" fmla="*/ 471924 w 3207"/>
              <a:gd name="T19" fmla="*/ 122114 h 351"/>
              <a:gd name="T20" fmla="*/ 624512 w 3207"/>
              <a:gd name="T21" fmla="*/ 94152 h 351"/>
              <a:gd name="T22" fmla="*/ 522197 w 3207"/>
              <a:gd name="T23" fmla="*/ 2124 h 351"/>
              <a:gd name="T24" fmla="*/ 1051474 w 3207"/>
              <a:gd name="T25" fmla="*/ 122114 h 351"/>
              <a:gd name="T26" fmla="*/ 1001910 w 3207"/>
              <a:gd name="T27" fmla="*/ 2124 h 351"/>
              <a:gd name="T28" fmla="*/ 904905 w 3207"/>
              <a:gd name="T29" fmla="*/ 47784 h 351"/>
              <a:gd name="T30" fmla="*/ 855695 w 3207"/>
              <a:gd name="T31" fmla="*/ 2124 h 351"/>
              <a:gd name="T32" fmla="*/ 904905 w 3207"/>
              <a:gd name="T33" fmla="*/ 122114 h 351"/>
              <a:gd name="T34" fmla="*/ 1001910 w 3207"/>
              <a:gd name="T35" fmla="*/ 76454 h 351"/>
              <a:gd name="T36" fmla="*/ 394745 w 3207"/>
              <a:gd name="T37" fmla="*/ 76100 h 351"/>
              <a:gd name="T38" fmla="*/ 293138 w 3207"/>
              <a:gd name="T39" fmla="*/ 48492 h 351"/>
              <a:gd name="T40" fmla="*/ 437229 w 3207"/>
              <a:gd name="T41" fmla="*/ 33272 h 351"/>
              <a:gd name="T42" fmla="*/ 372087 w 3207"/>
              <a:gd name="T43" fmla="*/ 0 h 351"/>
              <a:gd name="T44" fmla="*/ 372087 w 3207"/>
              <a:gd name="T45" fmla="*/ 124238 h 351"/>
              <a:gd name="T46" fmla="*/ 437229 w 3207"/>
              <a:gd name="T47" fmla="*/ 90966 h 351"/>
              <a:gd name="T48" fmla="*/ 293138 w 3207"/>
              <a:gd name="T49" fmla="*/ 76100 h 351"/>
              <a:gd name="T50" fmla="*/ 648940 w 3207"/>
              <a:gd name="T51" fmla="*/ 122114 h 351"/>
              <a:gd name="T52" fmla="*/ 698151 w 3207"/>
              <a:gd name="T53" fmla="*/ 90612 h 351"/>
              <a:gd name="T54" fmla="*/ 833037 w 3207"/>
              <a:gd name="T55" fmla="*/ 46368 h 351"/>
              <a:gd name="T56" fmla="*/ 648940 w 3207"/>
              <a:gd name="T57" fmla="*/ 2124 h 351"/>
              <a:gd name="T58" fmla="*/ 0 w 3207"/>
              <a:gd name="T59" fmla="*/ 122114 h 351"/>
              <a:gd name="T60" fmla="*/ 218792 w 3207"/>
              <a:gd name="T61" fmla="*/ 62296 h 351"/>
              <a:gd name="T62" fmla="*/ 0 w 3207"/>
              <a:gd name="T63" fmla="*/ 2124 h 35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207" h="351">
                <a:moveTo>
                  <a:pt x="2074" y="85"/>
                </a:moveTo>
                <a:cubicBezTo>
                  <a:pt x="2157" y="85"/>
                  <a:pt x="2207" y="98"/>
                  <a:pt x="2207" y="131"/>
                </a:cubicBezTo>
                <a:cubicBezTo>
                  <a:pt x="2207" y="165"/>
                  <a:pt x="2157" y="177"/>
                  <a:pt x="2074" y="177"/>
                </a:cubicBezTo>
                <a:cubicBezTo>
                  <a:pt x="1972" y="177"/>
                  <a:pt x="1972" y="177"/>
                  <a:pt x="1972" y="177"/>
                </a:cubicBezTo>
                <a:cubicBezTo>
                  <a:pt x="1973" y="85"/>
                  <a:pt x="1973" y="85"/>
                  <a:pt x="1973" y="85"/>
                </a:cubicBezTo>
                <a:lnTo>
                  <a:pt x="2074" y="85"/>
                </a:lnTo>
                <a:close/>
                <a:moveTo>
                  <a:pt x="3063" y="345"/>
                </a:moveTo>
                <a:cubicBezTo>
                  <a:pt x="3207" y="345"/>
                  <a:pt x="3207" y="345"/>
                  <a:pt x="3207" y="345"/>
                </a:cubicBezTo>
                <a:cubicBezTo>
                  <a:pt x="3207" y="6"/>
                  <a:pt x="3207" y="6"/>
                  <a:pt x="3207" y="6"/>
                </a:cubicBezTo>
                <a:cubicBezTo>
                  <a:pt x="3063" y="6"/>
                  <a:pt x="3063" y="6"/>
                  <a:pt x="3063" y="6"/>
                </a:cubicBezTo>
                <a:lnTo>
                  <a:pt x="3063" y="345"/>
                </a:lnTo>
                <a:close/>
                <a:moveTo>
                  <a:pt x="185" y="88"/>
                </a:moveTo>
                <a:cubicBezTo>
                  <a:pt x="348" y="88"/>
                  <a:pt x="474" y="107"/>
                  <a:pt x="474" y="176"/>
                </a:cubicBezTo>
                <a:cubicBezTo>
                  <a:pt x="474" y="244"/>
                  <a:pt x="348" y="263"/>
                  <a:pt x="185" y="263"/>
                </a:cubicBezTo>
                <a:cubicBezTo>
                  <a:pt x="140" y="263"/>
                  <a:pt x="140" y="263"/>
                  <a:pt x="140" y="263"/>
                </a:cubicBezTo>
                <a:cubicBezTo>
                  <a:pt x="140" y="88"/>
                  <a:pt x="140" y="88"/>
                  <a:pt x="140" y="88"/>
                </a:cubicBezTo>
                <a:lnTo>
                  <a:pt x="185" y="88"/>
                </a:lnTo>
                <a:close/>
                <a:moveTo>
                  <a:pt x="1475" y="6"/>
                </a:moveTo>
                <a:cubicBezTo>
                  <a:pt x="1333" y="6"/>
                  <a:pt x="1333" y="6"/>
                  <a:pt x="1333" y="6"/>
                </a:cubicBezTo>
                <a:cubicBezTo>
                  <a:pt x="1333" y="345"/>
                  <a:pt x="1333" y="345"/>
                  <a:pt x="1333" y="345"/>
                </a:cubicBezTo>
                <a:cubicBezTo>
                  <a:pt x="1764" y="345"/>
                  <a:pt x="1764" y="345"/>
                  <a:pt x="1764" y="345"/>
                </a:cubicBezTo>
                <a:cubicBezTo>
                  <a:pt x="1764" y="266"/>
                  <a:pt x="1764" y="266"/>
                  <a:pt x="1764" y="266"/>
                </a:cubicBezTo>
                <a:cubicBezTo>
                  <a:pt x="1475" y="266"/>
                  <a:pt x="1475" y="266"/>
                  <a:pt x="1475" y="266"/>
                </a:cubicBezTo>
                <a:lnTo>
                  <a:pt x="1475" y="6"/>
                </a:lnTo>
                <a:close/>
                <a:moveTo>
                  <a:pt x="2830" y="345"/>
                </a:moveTo>
                <a:cubicBezTo>
                  <a:pt x="2970" y="345"/>
                  <a:pt x="2970" y="345"/>
                  <a:pt x="2970" y="345"/>
                </a:cubicBezTo>
                <a:cubicBezTo>
                  <a:pt x="2970" y="6"/>
                  <a:pt x="2970" y="6"/>
                  <a:pt x="2970" y="6"/>
                </a:cubicBezTo>
                <a:cubicBezTo>
                  <a:pt x="2830" y="6"/>
                  <a:pt x="2830" y="6"/>
                  <a:pt x="2830" y="6"/>
                </a:cubicBezTo>
                <a:cubicBezTo>
                  <a:pt x="2830" y="135"/>
                  <a:pt x="2830" y="135"/>
                  <a:pt x="2830" y="135"/>
                </a:cubicBezTo>
                <a:cubicBezTo>
                  <a:pt x="2556" y="135"/>
                  <a:pt x="2556" y="135"/>
                  <a:pt x="2556" y="135"/>
                </a:cubicBezTo>
                <a:cubicBezTo>
                  <a:pt x="2556" y="6"/>
                  <a:pt x="2556" y="6"/>
                  <a:pt x="2556" y="6"/>
                </a:cubicBezTo>
                <a:cubicBezTo>
                  <a:pt x="2417" y="6"/>
                  <a:pt x="2417" y="6"/>
                  <a:pt x="2417" y="6"/>
                </a:cubicBezTo>
                <a:cubicBezTo>
                  <a:pt x="2417" y="345"/>
                  <a:pt x="2417" y="345"/>
                  <a:pt x="2417" y="345"/>
                </a:cubicBezTo>
                <a:cubicBezTo>
                  <a:pt x="2556" y="345"/>
                  <a:pt x="2556" y="345"/>
                  <a:pt x="2556" y="345"/>
                </a:cubicBezTo>
                <a:cubicBezTo>
                  <a:pt x="2556" y="216"/>
                  <a:pt x="2556" y="216"/>
                  <a:pt x="2556" y="216"/>
                </a:cubicBezTo>
                <a:cubicBezTo>
                  <a:pt x="2830" y="216"/>
                  <a:pt x="2830" y="216"/>
                  <a:pt x="2830" y="216"/>
                </a:cubicBezTo>
                <a:lnTo>
                  <a:pt x="2830" y="345"/>
                </a:lnTo>
                <a:close/>
                <a:moveTo>
                  <a:pt x="1115" y="215"/>
                </a:moveTo>
                <a:cubicBezTo>
                  <a:pt x="1115" y="137"/>
                  <a:pt x="1115" y="137"/>
                  <a:pt x="1115" y="137"/>
                </a:cubicBezTo>
                <a:cubicBezTo>
                  <a:pt x="828" y="137"/>
                  <a:pt x="828" y="137"/>
                  <a:pt x="828" y="137"/>
                </a:cubicBezTo>
                <a:cubicBezTo>
                  <a:pt x="858" y="92"/>
                  <a:pt x="952" y="79"/>
                  <a:pt x="1058" y="79"/>
                </a:cubicBezTo>
                <a:cubicBezTo>
                  <a:pt x="1121" y="79"/>
                  <a:pt x="1192" y="86"/>
                  <a:pt x="1235" y="94"/>
                </a:cubicBezTo>
                <a:cubicBezTo>
                  <a:pt x="1251" y="19"/>
                  <a:pt x="1251" y="19"/>
                  <a:pt x="1251" y="19"/>
                </a:cubicBezTo>
                <a:cubicBezTo>
                  <a:pt x="1198" y="8"/>
                  <a:pt x="1121" y="0"/>
                  <a:pt x="1051" y="0"/>
                </a:cubicBezTo>
                <a:cubicBezTo>
                  <a:pt x="856" y="0"/>
                  <a:pt x="673" y="50"/>
                  <a:pt x="673" y="176"/>
                </a:cubicBezTo>
                <a:cubicBezTo>
                  <a:pt x="673" y="301"/>
                  <a:pt x="856" y="351"/>
                  <a:pt x="1051" y="351"/>
                </a:cubicBezTo>
                <a:cubicBezTo>
                  <a:pt x="1121" y="351"/>
                  <a:pt x="1198" y="343"/>
                  <a:pt x="1251" y="332"/>
                </a:cubicBezTo>
                <a:cubicBezTo>
                  <a:pt x="1251" y="332"/>
                  <a:pt x="1235" y="257"/>
                  <a:pt x="1235" y="257"/>
                </a:cubicBezTo>
                <a:cubicBezTo>
                  <a:pt x="1192" y="265"/>
                  <a:pt x="1121" y="272"/>
                  <a:pt x="1058" y="272"/>
                </a:cubicBezTo>
                <a:cubicBezTo>
                  <a:pt x="952" y="272"/>
                  <a:pt x="858" y="260"/>
                  <a:pt x="828" y="215"/>
                </a:cubicBezTo>
                <a:lnTo>
                  <a:pt x="1115" y="215"/>
                </a:lnTo>
                <a:close/>
                <a:moveTo>
                  <a:pt x="1833" y="345"/>
                </a:moveTo>
                <a:cubicBezTo>
                  <a:pt x="1972" y="345"/>
                  <a:pt x="1972" y="345"/>
                  <a:pt x="1972" y="345"/>
                </a:cubicBezTo>
                <a:cubicBezTo>
                  <a:pt x="1972" y="256"/>
                  <a:pt x="1972" y="256"/>
                  <a:pt x="1972" y="256"/>
                </a:cubicBezTo>
                <a:cubicBezTo>
                  <a:pt x="2073" y="256"/>
                  <a:pt x="2073" y="256"/>
                  <a:pt x="2073" y="256"/>
                </a:cubicBezTo>
                <a:cubicBezTo>
                  <a:pt x="2233" y="256"/>
                  <a:pt x="2353" y="221"/>
                  <a:pt x="2353" y="131"/>
                </a:cubicBezTo>
                <a:cubicBezTo>
                  <a:pt x="2353" y="41"/>
                  <a:pt x="2233" y="6"/>
                  <a:pt x="2073" y="6"/>
                </a:cubicBezTo>
                <a:cubicBezTo>
                  <a:pt x="1833" y="6"/>
                  <a:pt x="1833" y="6"/>
                  <a:pt x="1833" y="6"/>
                </a:cubicBezTo>
                <a:lnTo>
                  <a:pt x="1833" y="345"/>
                </a:lnTo>
                <a:close/>
                <a:moveTo>
                  <a:pt x="0" y="345"/>
                </a:moveTo>
                <a:cubicBezTo>
                  <a:pt x="185" y="345"/>
                  <a:pt x="185" y="345"/>
                  <a:pt x="185" y="345"/>
                </a:cubicBezTo>
                <a:cubicBezTo>
                  <a:pt x="431" y="345"/>
                  <a:pt x="618" y="302"/>
                  <a:pt x="618" y="176"/>
                </a:cubicBezTo>
                <a:cubicBezTo>
                  <a:pt x="618" y="49"/>
                  <a:pt x="431" y="6"/>
                  <a:pt x="185" y="6"/>
                </a:cubicBezTo>
                <a:cubicBezTo>
                  <a:pt x="0" y="6"/>
                  <a:pt x="0" y="6"/>
                  <a:pt x="0" y="6"/>
                </a:cubicBezTo>
                <a:lnTo>
                  <a:pt x="0" y="3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2" tIns="45712" rIns="91422" bIns="45712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219076" y="6604002"/>
            <a:ext cx="1400175" cy="150813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1200"/>
              </a:lnSpc>
              <a:defRPr sz="1000">
                <a:solidFill>
                  <a:schemeClr val="accent5"/>
                </a:solidFill>
              </a:defRPr>
            </a:lvl1pPr>
          </a:lstStyle>
          <a:p>
            <a:pPr defTabSz="457200">
              <a:defRPr/>
            </a:pPr>
            <a:r>
              <a:rPr lang="en-US" sz="800" i="1" dirty="0" smtClean="0">
                <a:solidFill>
                  <a:srgbClr val="009FD8"/>
                </a:solidFill>
              </a:rPr>
              <a:t>Delphi Confidential</a:t>
            </a:r>
            <a:endParaRPr lang="en-US" sz="800" i="1" dirty="0">
              <a:solidFill>
                <a:srgbClr val="009FD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02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28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2pPr>
      <a:lvl3pPr algn="l" defTabSz="9128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3pPr>
      <a:lvl4pPr algn="l" defTabSz="9128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4pPr>
      <a:lvl5pPr algn="l" defTabSz="9128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5pPr>
      <a:lvl6pPr marL="457200" algn="l" defTabSz="9128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6pPr>
      <a:lvl7pPr marL="914400" algn="l" defTabSz="9128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7pPr>
      <a:lvl8pPr marL="1371600" algn="l" defTabSz="9128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8pPr>
      <a:lvl9pPr marL="1828800" algn="l" defTabSz="9128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" charset="0"/>
        </a:defRPr>
      </a:lvl9pPr>
    </p:titleStyle>
    <p:bodyStyle>
      <a:lvl1pPr marL="266700" indent="-266700" algn="l" defTabSz="912813" rtl="0" eaLnBrk="1" fontAlgn="base" hangingPunct="1">
        <a:spcBef>
          <a:spcPts val="600"/>
        </a:spcBef>
        <a:spcAft>
          <a:spcPts val="600"/>
        </a:spcAft>
        <a:buSzPct val="100000"/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eaLnBrk="1" fontAlgn="base" hangingPunct="1">
        <a:spcBef>
          <a:spcPct val="0"/>
        </a:spcBef>
        <a:spcAft>
          <a:spcPts val="600"/>
        </a:spcAft>
        <a:buFont typeface="Wingdings" pitchFamily="2" charset="2"/>
        <a:buChar char="§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254125" indent="-284163" algn="l" defTabSz="912813" rtl="0" eaLnBrk="1" fontAlgn="base" hangingPunct="1">
        <a:spcBef>
          <a:spcPts val="600"/>
        </a:spcBef>
        <a:spcAft>
          <a:spcPct val="0"/>
        </a:spcAft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eaLnBrk="1" fontAlgn="base" hangingPunct="1">
        <a:spcBef>
          <a:spcPts val="600"/>
        </a:spcBef>
        <a:spcAft>
          <a:spcPct val="0"/>
        </a:spcAft>
        <a:buFont typeface="Wingdings" pitchFamily="2" charset="2"/>
        <a:buChar char="§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eaLnBrk="1" fontAlgn="base" hangingPunct="1">
        <a:spcBef>
          <a:spcPts val="600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3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5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3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7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5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6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9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227013" y="-114300"/>
            <a:ext cx="8777287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2" tIns="45712" rIns="91422" bIns="4571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25438" y="1004888"/>
            <a:ext cx="8488362" cy="0"/>
          </a:xfrm>
          <a:prstGeom prst="line">
            <a:avLst/>
          </a:prstGeom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052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238126" y="1273175"/>
            <a:ext cx="8601075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Freeform 5"/>
          <p:cNvSpPr>
            <a:spLocks noEditPoints="1"/>
          </p:cNvSpPr>
          <p:nvPr/>
        </p:nvSpPr>
        <p:spPr bwMode="black">
          <a:xfrm>
            <a:off x="7704138" y="6483352"/>
            <a:ext cx="1135062" cy="123825"/>
          </a:xfrm>
          <a:custGeom>
            <a:avLst/>
            <a:gdLst>
              <a:gd name="T0" fmla="*/ 781348 w 3207"/>
              <a:gd name="T1" fmla="*/ 46368 h 351"/>
              <a:gd name="T2" fmla="*/ 698151 w 3207"/>
              <a:gd name="T3" fmla="*/ 62650 h 351"/>
              <a:gd name="T4" fmla="*/ 734262 w 3207"/>
              <a:gd name="T5" fmla="*/ 30086 h 351"/>
              <a:gd name="T6" fmla="*/ 1135380 w 3207"/>
              <a:gd name="T7" fmla="*/ 122114 h 351"/>
              <a:gd name="T8" fmla="*/ 1084399 w 3207"/>
              <a:gd name="T9" fmla="*/ 2124 h 351"/>
              <a:gd name="T10" fmla="*/ 65496 w 3207"/>
              <a:gd name="T11" fmla="*/ 31148 h 351"/>
              <a:gd name="T12" fmla="*/ 65496 w 3207"/>
              <a:gd name="T13" fmla="*/ 93090 h 351"/>
              <a:gd name="T14" fmla="*/ 49564 w 3207"/>
              <a:gd name="T15" fmla="*/ 31148 h 351"/>
              <a:gd name="T16" fmla="*/ 522197 w 3207"/>
              <a:gd name="T17" fmla="*/ 2124 h 351"/>
              <a:gd name="T18" fmla="*/ 471924 w 3207"/>
              <a:gd name="T19" fmla="*/ 122114 h 351"/>
              <a:gd name="T20" fmla="*/ 624512 w 3207"/>
              <a:gd name="T21" fmla="*/ 94152 h 351"/>
              <a:gd name="T22" fmla="*/ 522197 w 3207"/>
              <a:gd name="T23" fmla="*/ 2124 h 351"/>
              <a:gd name="T24" fmla="*/ 1051474 w 3207"/>
              <a:gd name="T25" fmla="*/ 122114 h 351"/>
              <a:gd name="T26" fmla="*/ 1001910 w 3207"/>
              <a:gd name="T27" fmla="*/ 2124 h 351"/>
              <a:gd name="T28" fmla="*/ 904905 w 3207"/>
              <a:gd name="T29" fmla="*/ 47784 h 351"/>
              <a:gd name="T30" fmla="*/ 855695 w 3207"/>
              <a:gd name="T31" fmla="*/ 2124 h 351"/>
              <a:gd name="T32" fmla="*/ 904905 w 3207"/>
              <a:gd name="T33" fmla="*/ 122114 h 351"/>
              <a:gd name="T34" fmla="*/ 1001910 w 3207"/>
              <a:gd name="T35" fmla="*/ 76454 h 351"/>
              <a:gd name="T36" fmla="*/ 394745 w 3207"/>
              <a:gd name="T37" fmla="*/ 76100 h 351"/>
              <a:gd name="T38" fmla="*/ 293138 w 3207"/>
              <a:gd name="T39" fmla="*/ 48492 h 351"/>
              <a:gd name="T40" fmla="*/ 437229 w 3207"/>
              <a:gd name="T41" fmla="*/ 33272 h 351"/>
              <a:gd name="T42" fmla="*/ 372087 w 3207"/>
              <a:gd name="T43" fmla="*/ 0 h 351"/>
              <a:gd name="T44" fmla="*/ 372087 w 3207"/>
              <a:gd name="T45" fmla="*/ 124238 h 351"/>
              <a:gd name="T46" fmla="*/ 437229 w 3207"/>
              <a:gd name="T47" fmla="*/ 90966 h 351"/>
              <a:gd name="T48" fmla="*/ 293138 w 3207"/>
              <a:gd name="T49" fmla="*/ 76100 h 351"/>
              <a:gd name="T50" fmla="*/ 648940 w 3207"/>
              <a:gd name="T51" fmla="*/ 122114 h 351"/>
              <a:gd name="T52" fmla="*/ 698151 w 3207"/>
              <a:gd name="T53" fmla="*/ 90612 h 351"/>
              <a:gd name="T54" fmla="*/ 833037 w 3207"/>
              <a:gd name="T55" fmla="*/ 46368 h 351"/>
              <a:gd name="T56" fmla="*/ 648940 w 3207"/>
              <a:gd name="T57" fmla="*/ 2124 h 351"/>
              <a:gd name="T58" fmla="*/ 0 w 3207"/>
              <a:gd name="T59" fmla="*/ 122114 h 351"/>
              <a:gd name="T60" fmla="*/ 218792 w 3207"/>
              <a:gd name="T61" fmla="*/ 62296 h 351"/>
              <a:gd name="T62" fmla="*/ 0 w 3207"/>
              <a:gd name="T63" fmla="*/ 2124 h 35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207" h="351">
                <a:moveTo>
                  <a:pt x="2074" y="85"/>
                </a:moveTo>
                <a:cubicBezTo>
                  <a:pt x="2157" y="85"/>
                  <a:pt x="2207" y="98"/>
                  <a:pt x="2207" y="131"/>
                </a:cubicBezTo>
                <a:cubicBezTo>
                  <a:pt x="2207" y="165"/>
                  <a:pt x="2157" y="177"/>
                  <a:pt x="2074" y="177"/>
                </a:cubicBezTo>
                <a:cubicBezTo>
                  <a:pt x="1972" y="177"/>
                  <a:pt x="1972" y="177"/>
                  <a:pt x="1972" y="177"/>
                </a:cubicBezTo>
                <a:cubicBezTo>
                  <a:pt x="1973" y="85"/>
                  <a:pt x="1973" y="85"/>
                  <a:pt x="1973" y="85"/>
                </a:cubicBezTo>
                <a:lnTo>
                  <a:pt x="2074" y="85"/>
                </a:lnTo>
                <a:close/>
                <a:moveTo>
                  <a:pt x="3063" y="345"/>
                </a:moveTo>
                <a:cubicBezTo>
                  <a:pt x="3207" y="345"/>
                  <a:pt x="3207" y="345"/>
                  <a:pt x="3207" y="345"/>
                </a:cubicBezTo>
                <a:cubicBezTo>
                  <a:pt x="3207" y="6"/>
                  <a:pt x="3207" y="6"/>
                  <a:pt x="3207" y="6"/>
                </a:cubicBezTo>
                <a:cubicBezTo>
                  <a:pt x="3063" y="6"/>
                  <a:pt x="3063" y="6"/>
                  <a:pt x="3063" y="6"/>
                </a:cubicBezTo>
                <a:lnTo>
                  <a:pt x="3063" y="345"/>
                </a:lnTo>
                <a:close/>
                <a:moveTo>
                  <a:pt x="185" y="88"/>
                </a:moveTo>
                <a:cubicBezTo>
                  <a:pt x="348" y="88"/>
                  <a:pt x="474" y="107"/>
                  <a:pt x="474" y="176"/>
                </a:cubicBezTo>
                <a:cubicBezTo>
                  <a:pt x="474" y="244"/>
                  <a:pt x="348" y="263"/>
                  <a:pt x="185" y="263"/>
                </a:cubicBezTo>
                <a:cubicBezTo>
                  <a:pt x="140" y="263"/>
                  <a:pt x="140" y="263"/>
                  <a:pt x="140" y="263"/>
                </a:cubicBezTo>
                <a:cubicBezTo>
                  <a:pt x="140" y="88"/>
                  <a:pt x="140" y="88"/>
                  <a:pt x="140" y="88"/>
                </a:cubicBezTo>
                <a:lnTo>
                  <a:pt x="185" y="88"/>
                </a:lnTo>
                <a:close/>
                <a:moveTo>
                  <a:pt x="1475" y="6"/>
                </a:moveTo>
                <a:cubicBezTo>
                  <a:pt x="1333" y="6"/>
                  <a:pt x="1333" y="6"/>
                  <a:pt x="1333" y="6"/>
                </a:cubicBezTo>
                <a:cubicBezTo>
                  <a:pt x="1333" y="345"/>
                  <a:pt x="1333" y="345"/>
                  <a:pt x="1333" y="345"/>
                </a:cubicBezTo>
                <a:cubicBezTo>
                  <a:pt x="1764" y="345"/>
                  <a:pt x="1764" y="345"/>
                  <a:pt x="1764" y="345"/>
                </a:cubicBezTo>
                <a:cubicBezTo>
                  <a:pt x="1764" y="266"/>
                  <a:pt x="1764" y="266"/>
                  <a:pt x="1764" y="266"/>
                </a:cubicBezTo>
                <a:cubicBezTo>
                  <a:pt x="1475" y="266"/>
                  <a:pt x="1475" y="266"/>
                  <a:pt x="1475" y="266"/>
                </a:cubicBezTo>
                <a:lnTo>
                  <a:pt x="1475" y="6"/>
                </a:lnTo>
                <a:close/>
                <a:moveTo>
                  <a:pt x="2830" y="345"/>
                </a:moveTo>
                <a:cubicBezTo>
                  <a:pt x="2970" y="345"/>
                  <a:pt x="2970" y="345"/>
                  <a:pt x="2970" y="345"/>
                </a:cubicBezTo>
                <a:cubicBezTo>
                  <a:pt x="2970" y="6"/>
                  <a:pt x="2970" y="6"/>
                  <a:pt x="2970" y="6"/>
                </a:cubicBezTo>
                <a:cubicBezTo>
                  <a:pt x="2830" y="6"/>
                  <a:pt x="2830" y="6"/>
                  <a:pt x="2830" y="6"/>
                </a:cubicBezTo>
                <a:cubicBezTo>
                  <a:pt x="2830" y="135"/>
                  <a:pt x="2830" y="135"/>
                  <a:pt x="2830" y="135"/>
                </a:cubicBezTo>
                <a:cubicBezTo>
                  <a:pt x="2556" y="135"/>
                  <a:pt x="2556" y="135"/>
                  <a:pt x="2556" y="135"/>
                </a:cubicBezTo>
                <a:cubicBezTo>
                  <a:pt x="2556" y="6"/>
                  <a:pt x="2556" y="6"/>
                  <a:pt x="2556" y="6"/>
                </a:cubicBezTo>
                <a:cubicBezTo>
                  <a:pt x="2417" y="6"/>
                  <a:pt x="2417" y="6"/>
                  <a:pt x="2417" y="6"/>
                </a:cubicBezTo>
                <a:cubicBezTo>
                  <a:pt x="2417" y="345"/>
                  <a:pt x="2417" y="345"/>
                  <a:pt x="2417" y="345"/>
                </a:cubicBezTo>
                <a:cubicBezTo>
                  <a:pt x="2556" y="345"/>
                  <a:pt x="2556" y="345"/>
                  <a:pt x="2556" y="345"/>
                </a:cubicBezTo>
                <a:cubicBezTo>
                  <a:pt x="2556" y="216"/>
                  <a:pt x="2556" y="216"/>
                  <a:pt x="2556" y="216"/>
                </a:cubicBezTo>
                <a:cubicBezTo>
                  <a:pt x="2830" y="216"/>
                  <a:pt x="2830" y="216"/>
                  <a:pt x="2830" y="216"/>
                </a:cubicBezTo>
                <a:lnTo>
                  <a:pt x="2830" y="345"/>
                </a:lnTo>
                <a:close/>
                <a:moveTo>
                  <a:pt x="1115" y="215"/>
                </a:moveTo>
                <a:cubicBezTo>
                  <a:pt x="1115" y="137"/>
                  <a:pt x="1115" y="137"/>
                  <a:pt x="1115" y="137"/>
                </a:cubicBezTo>
                <a:cubicBezTo>
                  <a:pt x="828" y="137"/>
                  <a:pt x="828" y="137"/>
                  <a:pt x="828" y="137"/>
                </a:cubicBezTo>
                <a:cubicBezTo>
                  <a:pt x="858" y="92"/>
                  <a:pt x="952" y="79"/>
                  <a:pt x="1058" y="79"/>
                </a:cubicBezTo>
                <a:cubicBezTo>
                  <a:pt x="1121" y="79"/>
                  <a:pt x="1192" y="86"/>
                  <a:pt x="1235" y="94"/>
                </a:cubicBezTo>
                <a:cubicBezTo>
                  <a:pt x="1251" y="19"/>
                  <a:pt x="1251" y="19"/>
                  <a:pt x="1251" y="19"/>
                </a:cubicBezTo>
                <a:cubicBezTo>
                  <a:pt x="1198" y="8"/>
                  <a:pt x="1121" y="0"/>
                  <a:pt x="1051" y="0"/>
                </a:cubicBezTo>
                <a:cubicBezTo>
                  <a:pt x="856" y="0"/>
                  <a:pt x="673" y="50"/>
                  <a:pt x="673" y="176"/>
                </a:cubicBezTo>
                <a:cubicBezTo>
                  <a:pt x="673" y="301"/>
                  <a:pt x="856" y="351"/>
                  <a:pt x="1051" y="351"/>
                </a:cubicBezTo>
                <a:cubicBezTo>
                  <a:pt x="1121" y="351"/>
                  <a:pt x="1198" y="343"/>
                  <a:pt x="1251" y="332"/>
                </a:cubicBezTo>
                <a:cubicBezTo>
                  <a:pt x="1251" y="332"/>
                  <a:pt x="1235" y="257"/>
                  <a:pt x="1235" y="257"/>
                </a:cubicBezTo>
                <a:cubicBezTo>
                  <a:pt x="1192" y="265"/>
                  <a:pt x="1121" y="272"/>
                  <a:pt x="1058" y="272"/>
                </a:cubicBezTo>
                <a:cubicBezTo>
                  <a:pt x="952" y="272"/>
                  <a:pt x="858" y="260"/>
                  <a:pt x="828" y="215"/>
                </a:cubicBezTo>
                <a:lnTo>
                  <a:pt x="1115" y="215"/>
                </a:lnTo>
                <a:close/>
                <a:moveTo>
                  <a:pt x="1833" y="345"/>
                </a:moveTo>
                <a:cubicBezTo>
                  <a:pt x="1972" y="345"/>
                  <a:pt x="1972" y="345"/>
                  <a:pt x="1972" y="345"/>
                </a:cubicBezTo>
                <a:cubicBezTo>
                  <a:pt x="1972" y="256"/>
                  <a:pt x="1972" y="256"/>
                  <a:pt x="1972" y="256"/>
                </a:cubicBezTo>
                <a:cubicBezTo>
                  <a:pt x="2073" y="256"/>
                  <a:pt x="2073" y="256"/>
                  <a:pt x="2073" y="256"/>
                </a:cubicBezTo>
                <a:cubicBezTo>
                  <a:pt x="2233" y="256"/>
                  <a:pt x="2353" y="221"/>
                  <a:pt x="2353" y="131"/>
                </a:cubicBezTo>
                <a:cubicBezTo>
                  <a:pt x="2353" y="41"/>
                  <a:pt x="2233" y="6"/>
                  <a:pt x="2073" y="6"/>
                </a:cubicBezTo>
                <a:cubicBezTo>
                  <a:pt x="1833" y="6"/>
                  <a:pt x="1833" y="6"/>
                  <a:pt x="1833" y="6"/>
                </a:cubicBezTo>
                <a:lnTo>
                  <a:pt x="1833" y="345"/>
                </a:lnTo>
                <a:close/>
                <a:moveTo>
                  <a:pt x="0" y="345"/>
                </a:moveTo>
                <a:cubicBezTo>
                  <a:pt x="185" y="345"/>
                  <a:pt x="185" y="345"/>
                  <a:pt x="185" y="345"/>
                </a:cubicBezTo>
                <a:cubicBezTo>
                  <a:pt x="431" y="345"/>
                  <a:pt x="618" y="302"/>
                  <a:pt x="618" y="176"/>
                </a:cubicBezTo>
                <a:cubicBezTo>
                  <a:pt x="618" y="49"/>
                  <a:pt x="431" y="6"/>
                  <a:pt x="185" y="6"/>
                </a:cubicBezTo>
                <a:cubicBezTo>
                  <a:pt x="0" y="6"/>
                  <a:pt x="0" y="6"/>
                  <a:pt x="0" y="6"/>
                </a:cubicBezTo>
                <a:lnTo>
                  <a:pt x="0" y="3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2" tIns="45712" rIns="91422" bIns="45712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474747"/>
              </a:solidFill>
            </a:endParaRP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219076" y="6604002"/>
            <a:ext cx="1400175" cy="150813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1200"/>
              </a:lnSpc>
              <a:defRPr sz="1000">
                <a:solidFill>
                  <a:schemeClr val="accent5"/>
                </a:solidFill>
              </a:defRPr>
            </a:lvl1pPr>
          </a:lstStyle>
          <a:p>
            <a:pPr defTabSz="457200">
              <a:defRPr/>
            </a:pPr>
            <a:r>
              <a:rPr lang="en-US" sz="800" i="1" dirty="0" smtClean="0">
                <a:solidFill>
                  <a:srgbClr val="009FD8"/>
                </a:solidFill>
              </a:rPr>
              <a:t>Delphi Confidential</a:t>
            </a:r>
            <a:endParaRPr lang="en-US" sz="800" i="1" dirty="0">
              <a:solidFill>
                <a:srgbClr val="009FD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052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lang="en-US" sz="3000" kern="1200">
          <a:solidFill>
            <a:srgbClr val="283296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rgbClr val="283296"/>
          </a:solidFill>
          <a:latin typeface="Arial" charset="0"/>
        </a:defRPr>
      </a:lvl2pPr>
      <a:lvl3pPr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rgbClr val="283296"/>
          </a:solidFill>
          <a:latin typeface="Arial" charset="0"/>
        </a:defRPr>
      </a:lvl3pPr>
      <a:lvl4pPr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rgbClr val="283296"/>
          </a:solidFill>
          <a:latin typeface="Arial" charset="0"/>
        </a:defRPr>
      </a:lvl4pPr>
      <a:lvl5pPr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rgbClr val="283296"/>
          </a:solidFill>
          <a:latin typeface="Arial" charset="0"/>
        </a:defRPr>
      </a:lvl5pPr>
      <a:lvl6pPr marL="4572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rgbClr val="283296"/>
          </a:solidFill>
          <a:latin typeface="Arial" charset="0"/>
        </a:defRPr>
      </a:lvl6pPr>
      <a:lvl7pPr marL="9144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rgbClr val="283296"/>
          </a:solidFill>
          <a:latin typeface="Arial" charset="0"/>
        </a:defRPr>
      </a:lvl7pPr>
      <a:lvl8pPr marL="13716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rgbClr val="283296"/>
          </a:solidFill>
          <a:latin typeface="Arial" charset="0"/>
        </a:defRPr>
      </a:lvl8pPr>
      <a:lvl9pPr marL="18288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rgbClr val="283296"/>
          </a:solidFill>
          <a:latin typeface="Arial" charset="0"/>
        </a:defRPr>
      </a:lvl9pPr>
    </p:titleStyle>
    <p:bodyStyle>
      <a:lvl1pPr marL="266700" indent="-266700" algn="l" defTabSz="912813" rtl="0" fontAlgn="base">
        <a:spcBef>
          <a:spcPts val="600"/>
        </a:spcBef>
        <a:spcAft>
          <a:spcPts val="600"/>
        </a:spcAft>
        <a:buClr>
          <a:schemeClr val="tx2"/>
        </a:buClr>
        <a:buSzPct val="100000"/>
        <a:buFont typeface="Arial" charset="0"/>
        <a:buChar char="•"/>
        <a:defRPr lang="en-US" sz="2000" kern="1200" dirty="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912813" rtl="0" fontAlgn="base">
        <a:spcBef>
          <a:spcPct val="0"/>
        </a:spcBef>
        <a:spcAft>
          <a:spcPts val="600"/>
        </a:spcAft>
        <a:buClr>
          <a:schemeClr val="accent2"/>
        </a:buClr>
        <a:buFont typeface="Wingdings" pitchFamily="2" charset="2"/>
        <a:buChar char="§"/>
        <a:defRPr lang="en-US" sz="1400" kern="1200" dirty="0">
          <a:solidFill>
            <a:srgbClr val="000000"/>
          </a:solidFill>
          <a:latin typeface="+mn-lt"/>
          <a:ea typeface="+mn-ea"/>
          <a:cs typeface="+mn-cs"/>
        </a:defRPr>
      </a:lvl2pPr>
      <a:lvl3pPr marL="1254125" indent="-284163" algn="l" defTabSz="912813" rtl="0" fontAlgn="base">
        <a:spcBef>
          <a:spcPts val="600"/>
        </a:spcBef>
        <a:spcAft>
          <a:spcPct val="0"/>
        </a:spcAft>
        <a:buClr>
          <a:srgbClr val="919191"/>
        </a:buClr>
        <a:buFont typeface="Arial" charset="0"/>
        <a:buChar char="•"/>
        <a:defRPr lang="en-US" sz="1400" kern="1200" dirty="0">
          <a:solidFill>
            <a:srgbClr val="000000"/>
          </a:solidFill>
          <a:latin typeface="+mn-lt"/>
          <a:ea typeface="+mn-ea"/>
          <a:cs typeface="+mn-cs"/>
        </a:defRPr>
      </a:lvl3pPr>
      <a:lvl4pPr marL="1598613" indent="-227013" algn="l" defTabSz="912813" rtl="0" fontAlgn="base">
        <a:spcBef>
          <a:spcPts val="600"/>
        </a:spcBef>
        <a:spcAft>
          <a:spcPct val="0"/>
        </a:spcAft>
        <a:buFont typeface="Wingdings" pitchFamily="2" charset="2"/>
        <a:buChar char="§"/>
        <a:defRPr lang="en-US" sz="1200" kern="1200" dirty="0">
          <a:solidFill>
            <a:srgbClr val="000000"/>
          </a:solidFill>
          <a:latin typeface="+mn-lt"/>
          <a:ea typeface="+mn-ea"/>
          <a:cs typeface="+mn-cs"/>
        </a:defRPr>
      </a:lvl4pPr>
      <a:lvl5pPr marL="2055813" indent="-227013" algn="l" defTabSz="912813" rtl="0" fontAlgn="base">
        <a:spcBef>
          <a:spcPts val="600"/>
        </a:spcBef>
        <a:spcAft>
          <a:spcPct val="0"/>
        </a:spcAft>
        <a:buFont typeface="Arial" charset="0"/>
        <a:buChar char="•"/>
        <a:defRPr lang="en-US" sz="1200" kern="1200" dirty="0">
          <a:solidFill>
            <a:srgbClr val="000000"/>
          </a:solidFill>
          <a:latin typeface="+mn-lt"/>
          <a:ea typeface="+mn-ea"/>
          <a:cs typeface="+mn-cs"/>
        </a:defRPr>
      </a:lvl5pPr>
      <a:lvl6pPr marL="2514117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3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5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3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7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5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6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9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7.docx"/><Relationship Id="rId3" Type="http://schemas.openxmlformats.org/officeDocument/2006/relationships/hyperlink" Target="mailto:CP.portugal.scanning@delphi.com" TargetMode="Externa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7.vml"/><Relationship Id="rId6" Type="http://schemas.openxmlformats.org/officeDocument/2006/relationships/hyperlink" Target="mailto:e-portugal.scanning.55710@delphi.com" TargetMode="External"/><Relationship Id="rId5" Type="http://schemas.openxmlformats.org/officeDocument/2006/relationships/hyperlink" Target="mailto:e-portugal.scanning.5500@delphi.com" TargetMode="External"/><Relationship Id="rId4" Type="http://schemas.openxmlformats.org/officeDocument/2006/relationships/hyperlink" Target="mailto:e-portugal.scanning.5230@delphi.com" TargetMode="External"/><Relationship Id="rId9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hyperlink" Target="mailto:CP.luxemburg.scanning@delphi.com" TargetMode="External"/><Relationship Id="rId7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hyperlink" Target="mailto:e-luxemburg.scanning.5e2@delphi.com" TargetMode="External"/><Relationship Id="rId4" Type="http://schemas.openxmlformats.org/officeDocument/2006/relationships/hyperlink" Target="mailto:e-luxemburg.scanning.5f1@delphi.co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2.wmf"/><Relationship Id="rId4" Type="http://schemas.openxmlformats.org/officeDocument/2006/relationships/package" Target="../embeddings/Microsoft_Word_Document9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e-czech.scanning.5860@delphi.com" TargetMode="Externa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3.wmf"/><Relationship Id="rId5" Type="http://schemas.openxmlformats.org/officeDocument/2006/relationships/package" Target="../embeddings/Microsoft_Word_Document10.docx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CP.slovakia.scanning@delphi.com" TargetMode="Externa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4.wmf"/><Relationship Id="rId5" Type="http://schemas.openxmlformats.org/officeDocument/2006/relationships/package" Target="../embeddings/Microsoft_Word_Document11.docx"/><Relationship Id="rId4" Type="http://schemas.openxmlformats.org/officeDocument/2006/relationships/oleObject" Target="../embeddings/oleObject1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hyperlink" Target="mailto:CP.romania.scanning@delphi.com" TargetMode="External"/><Relationship Id="rId7" Type="http://schemas.openxmlformats.org/officeDocument/2006/relationships/package" Target="../embeddings/Microsoft_Word_Document12.docx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6.wmf"/><Relationship Id="rId5" Type="http://schemas.openxmlformats.org/officeDocument/2006/relationships/hyperlink" Target="mailto:e-romania.scanning.5870@delphi.com" TargetMode="External"/><Relationship Id="rId10" Type="http://schemas.openxmlformats.org/officeDocument/2006/relationships/package" Target="../embeddings/Microsoft_Word_Document13.docx"/><Relationship Id="rId4" Type="http://schemas.openxmlformats.org/officeDocument/2006/relationships/hyperlink" Target="mailto:e-romania.scanning.5F70@delphi.com" TargetMode="External"/><Relationship Id="rId9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hyperlink" Target="mailto:CP.hungary.scanning@delphi.com" TargetMode="External"/><Relationship Id="rId7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hyperlink" Target="mailto:e-hungary.scanning.5751@delphi.com" TargetMode="External"/><Relationship Id="rId4" Type="http://schemas.openxmlformats.org/officeDocument/2006/relationships/hyperlink" Target="mailto:e-hungary.scanning.5750@delphi.com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hyperlink" Target="mailto:CP.germany.scanning@delphi.com" TargetMode="External"/><Relationship Id="rId7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hyperlink" Target="mailto:e-germany.scanning.5297@delphi.com" TargetMode="External"/><Relationship Id="rId4" Type="http://schemas.openxmlformats.org/officeDocument/2006/relationships/hyperlink" Target="mailto:e-germany.scanning.5291@delphi.co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package" Target="../embeddings/Microsoft_Word_Document3.docx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mailto:e-uk.scanning.5280@delphi.com" TargetMode="External"/><Relationship Id="rId3" Type="http://schemas.openxmlformats.org/officeDocument/2006/relationships/hyperlink" Target="mailto:CP.uk.scanning@delphi.com" TargetMode="External"/><Relationship Id="rId7" Type="http://schemas.openxmlformats.org/officeDocument/2006/relationships/hyperlink" Target="mailto:e-uk.scanning.5320@delphi.com" TargetMode="External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4.vml"/><Relationship Id="rId6" Type="http://schemas.openxmlformats.org/officeDocument/2006/relationships/hyperlink" Target="mailto:e-uk.scanning.5170@delphi.com" TargetMode="External"/><Relationship Id="rId11" Type="http://schemas.openxmlformats.org/officeDocument/2006/relationships/package" Target="../embeddings/Microsoft_Word_Document4.docx"/><Relationship Id="rId5" Type="http://schemas.openxmlformats.org/officeDocument/2006/relationships/hyperlink" Target="mailto:e-uk.scanning.5160@delphi.com" TargetMode="External"/><Relationship Id="rId10" Type="http://schemas.openxmlformats.org/officeDocument/2006/relationships/oleObject" Target="../embeddings/oleObject4.bin"/><Relationship Id="rId4" Type="http://schemas.openxmlformats.org/officeDocument/2006/relationships/hyperlink" Target="mailto:e-uk.scanning.5090@delphi.com" TargetMode="External"/><Relationship Id="rId9" Type="http://schemas.openxmlformats.org/officeDocument/2006/relationships/hyperlink" Target="mailto:e-uk.scanning.5e91@delphi.com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e-france.scanning.5051@delphi.com" TargetMode="External"/><Relationship Id="rId3" Type="http://schemas.openxmlformats.org/officeDocument/2006/relationships/oleObject" Target="../embeddings/oleObject5.bin"/><Relationship Id="rId7" Type="http://schemas.openxmlformats.org/officeDocument/2006/relationships/hyperlink" Target="mailto:e-france.scanning.599@delphi.com" TargetMode="Externa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5.vml"/><Relationship Id="rId6" Type="http://schemas.openxmlformats.org/officeDocument/2006/relationships/hyperlink" Target="mailto:CP.france.scanning@delphi.com" TargetMode="External"/><Relationship Id="rId5" Type="http://schemas.openxmlformats.org/officeDocument/2006/relationships/image" Target="../media/image8.wmf"/><Relationship Id="rId4" Type="http://schemas.openxmlformats.org/officeDocument/2006/relationships/package" Target="../embeddings/Microsoft_Word_Document5.docx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6.docx"/><Relationship Id="rId3" Type="http://schemas.openxmlformats.org/officeDocument/2006/relationships/hyperlink" Target="mailto:CP.spain.scanning@delphi.com" TargetMode="Externa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6.vml"/><Relationship Id="rId6" Type="http://schemas.openxmlformats.org/officeDocument/2006/relationships/hyperlink" Target="mailto:e-spain.scanning.5131@delphi.com" TargetMode="External"/><Relationship Id="rId5" Type="http://schemas.openxmlformats.org/officeDocument/2006/relationships/hyperlink" Target="mailto:e-spain.scanning.5570@delphi.com" TargetMode="External"/><Relationship Id="rId4" Type="http://schemas.openxmlformats.org/officeDocument/2006/relationships/hyperlink" Target="mailto:e-spain.scanning.5300@delphi.com" TargetMode="External"/><Relationship Id="rId9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228600" y="836712"/>
            <a:ext cx="8915400" cy="316835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l-PL" b="1" dirty="0" smtClean="0"/>
              <a:t>E-mail invoicing process</a:t>
            </a:r>
            <a:br>
              <a:rPr lang="pl-PL" b="1" dirty="0" smtClean="0"/>
            </a:br>
            <a:r>
              <a:rPr lang="pl-PL" b="1" dirty="0" smtClean="0"/>
              <a:t>for Delphi suppliers</a:t>
            </a:r>
            <a:br>
              <a:rPr lang="pl-PL" b="1" dirty="0" smtClean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sz="1800" i="1" dirty="0" smtClean="0"/>
              <a:t>Hungary, Germany, Poland, UK, France,</a:t>
            </a:r>
            <a:br>
              <a:rPr lang="pl-PL" sz="1800" i="1" dirty="0" smtClean="0"/>
            </a:br>
            <a:r>
              <a:rPr lang="pl-PL" sz="1800" i="1" dirty="0" smtClean="0"/>
              <a:t>Spain, Portugal, Luxembourg, Austria,</a:t>
            </a:r>
            <a:br>
              <a:rPr lang="pl-PL" sz="1800" i="1" dirty="0" smtClean="0"/>
            </a:br>
            <a:r>
              <a:rPr lang="pl-PL" sz="1800" i="1" dirty="0" smtClean="0"/>
              <a:t>Czech Republic, Slovakia, Romania</a:t>
            </a:r>
            <a:endParaRPr i="1" dirty="0" smtClean="0"/>
          </a:p>
        </p:txBody>
      </p:sp>
    </p:spTree>
    <p:extLst>
      <p:ext uri="{BB962C8B-B14F-4D97-AF65-F5344CB8AC3E}">
        <p14:creationId xmlns:p14="http://schemas.microsoft.com/office/powerpoint/2010/main" val="33941365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uppliers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of 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Delphi Portugal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01317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e-mail invoicing agreement has to be signed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 </a:t>
            </a: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any questions in relation to E-mail invoicing, please contact us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</a:t>
            </a:r>
            <a:endParaRPr lang="pl-PL" sz="13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049650"/>
              </p:ext>
            </p:extLst>
          </p:nvPr>
        </p:nvGraphicFramePr>
        <p:xfrm>
          <a:off x="342950" y="1340769"/>
          <a:ext cx="8477521" cy="2255869"/>
        </p:xfrm>
        <a:graphic>
          <a:graphicData uri="http://schemas.openxmlformats.org/drawingml/2006/table">
            <a:tbl>
              <a:tblPr/>
              <a:tblGrid>
                <a:gridCol w="3736111"/>
                <a:gridCol w="3901160"/>
                <a:gridCol w="840250"/>
              </a:tblGrid>
              <a:tr h="25602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FREIGHT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Country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3"/>
                        </a:rPr>
                        <a:t>CP.portugal.scanning@delphi.com 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02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(plant code)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Packard (Lumiar, Castelo Branco)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4"/>
                        </a:rPr>
                        <a:t>e-portugal.scanning.5230@delphi.com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Braga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5"/>
                        </a:rPr>
                        <a:t>e-portugal.scanning.5500@delphi.com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Seixel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6"/>
                        </a:rPr>
                        <a:t>e-portugal.scanning.5710@delphi.com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6053817"/>
              </p:ext>
            </p:extLst>
          </p:nvPr>
        </p:nvGraphicFramePr>
        <p:xfrm>
          <a:off x="7812360" y="551723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Dokument" showAsIcon="1" r:id="rId8" imgW="914400" imgH="771480" progId="Word.Document.12">
                  <p:embed/>
                </p:oleObj>
              </mc:Choice>
              <mc:Fallback>
                <p:oleObj name="Dokument" showAsIcon="1" r:id="rId8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812360" y="551723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85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uppliers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of 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Delphi Luxembourg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01317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e-mail invoicing agreement has to be signed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 </a:t>
            </a: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any questions in relation to E-mail invoicing, please contact us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</a:t>
            </a:r>
            <a:endParaRPr lang="pl-PL" sz="13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06977"/>
              </p:ext>
            </p:extLst>
          </p:nvPr>
        </p:nvGraphicFramePr>
        <p:xfrm>
          <a:off x="323528" y="1268760"/>
          <a:ext cx="8496944" cy="2376395"/>
        </p:xfrm>
        <a:graphic>
          <a:graphicData uri="http://schemas.openxmlformats.org/drawingml/2006/table">
            <a:tbl>
              <a:tblPr/>
              <a:tblGrid>
                <a:gridCol w="4248473"/>
                <a:gridCol w="3398776"/>
                <a:gridCol w="849695"/>
              </a:tblGrid>
              <a:tr h="30056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FREIGHT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0566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Country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00566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3"/>
                        </a:rPr>
                        <a:t>CP.luxemburg.scanning@delphi.com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42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056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0566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(plant code)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00566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Aut</a:t>
                      </a:r>
                      <a:r>
                        <a:rPr lang="pl-PL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motive 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Systems 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Luxemburg</a:t>
                      </a:r>
                      <a:r>
                        <a:rPr lang="pl-PL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S.A.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4"/>
                        </a:rPr>
                        <a:t>e-luxemburg.scanning.5f1@delphi.com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r>
                        <a:rPr lang="pl-PL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</a:t>
                      </a:r>
                      <a:r>
                        <a:rPr lang="pl-PL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International Operations Luxembourg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S.a.R.L.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5"/>
                        </a:rPr>
                        <a:t>e-luxemburg.scanning.5e2@delphi.com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5E20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9920298"/>
              </p:ext>
            </p:extLst>
          </p:nvPr>
        </p:nvGraphicFramePr>
        <p:xfrm>
          <a:off x="7812360" y="533529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Dokument" showAsIcon="1" r:id="rId7" imgW="914400" imgH="771480" progId="Word.Document.12">
                  <p:embed/>
                </p:oleObj>
              </mc:Choice>
              <mc:Fallback>
                <p:oleObj name="Dokument" showAsIcon="1" r:id="rId7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812360" y="533529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093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uppliers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of Delphi 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in Austria 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01317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e-mail invoicing agreement has to be signed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 </a:t>
            </a: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any questions in relation to E-mail invoicing, please contact us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</a:t>
            </a:r>
            <a:endParaRPr lang="pl-PL" sz="13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109781"/>
              </p:ext>
            </p:extLst>
          </p:nvPr>
        </p:nvGraphicFramePr>
        <p:xfrm>
          <a:off x="323528" y="1340768"/>
          <a:ext cx="8496944" cy="1453515"/>
        </p:xfrm>
        <a:graphic>
          <a:graphicData uri="http://schemas.openxmlformats.org/drawingml/2006/table">
            <a:tbl>
              <a:tblPr/>
              <a:tblGrid>
                <a:gridCol w="4288628"/>
                <a:gridCol w="4208316"/>
              </a:tblGrid>
              <a:tr h="20002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FREIGHT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Country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Packard Austria GmbH &amp; Co. KG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CP.austria.scanning@delphi.com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Packard Austria GmbH &amp; Co. KG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e-austria.scanning.5550@delphi.com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0965302"/>
              </p:ext>
            </p:extLst>
          </p:nvPr>
        </p:nvGraphicFramePr>
        <p:xfrm>
          <a:off x="7812360" y="551723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Dokument" showAsIcon="1" r:id="rId4" imgW="914400" imgH="771480" progId="Word.Document.12">
                  <p:embed/>
                </p:oleObj>
              </mc:Choice>
              <mc:Fallback>
                <p:oleObj name="Dokument" showAsIcon="1" r:id="rId4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12360" y="551723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959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uppliers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of Delphi 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in Czech Republic 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01317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e-mail invoicing agreement has to be signed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 </a:t>
            </a: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any questions in relation to E-mail invoicing, please contact us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</a:t>
            </a:r>
            <a:endParaRPr lang="pl-PL" sz="13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271923"/>
              </p:ext>
            </p:extLst>
          </p:nvPr>
        </p:nvGraphicFramePr>
        <p:xfrm>
          <a:off x="326778" y="1412776"/>
          <a:ext cx="8493694" cy="622935"/>
        </p:xfrm>
        <a:graphic>
          <a:graphicData uri="http://schemas.openxmlformats.org/drawingml/2006/table">
            <a:tbl>
              <a:tblPr/>
              <a:tblGrid>
                <a:gridCol w="4294924"/>
                <a:gridCol w="4198770"/>
              </a:tblGrid>
              <a:tr h="20002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Country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Packard Electric ČR s.r.o.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3"/>
                        </a:rPr>
                        <a:t>e-czech.scanning.5860@delphi.com 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3091222"/>
              </p:ext>
            </p:extLst>
          </p:nvPr>
        </p:nvGraphicFramePr>
        <p:xfrm>
          <a:off x="7812360" y="551723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Dokument" showAsIcon="1" r:id="rId5" imgW="914400" imgH="771480" progId="Word.Document.12">
                  <p:embed/>
                </p:oleObj>
              </mc:Choice>
              <mc:Fallback>
                <p:oleObj name="Dokument" showAsIcon="1" r:id="rId5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12360" y="551723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313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uppliers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of Delphi 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in Slovakia 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01317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e-mail invoicing agreement has to be signed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 </a:t>
            </a: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any questions in relation to E-mail invoicing, please contact us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</a:t>
            </a:r>
            <a:endParaRPr lang="pl-PL" sz="13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825953"/>
              </p:ext>
            </p:extLst>
          </p:nvPr>
        </p:nvGraphicFramePr>
        <p:xfrm>
          <a:off x="323528" y="1412776"/>
          <a:ext cx="8496944" cy="1453515"/>
        </p:xfrm>
        <a:graphic>
          <a:graphicData uri="http://schemas.openxmlformats.org/drawingml/2006/table">
            <a:tbl>
              <a:tblPr/>
              <a:tblGrid>
                <a:gridCol w="4296568"/>
                <a:gridCol w="4200376"/>
              </a:tblGrid>
              <a:tr h="20002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FREIGHT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Country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Slovensko s.r.o.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224" rtl="0" eaLnBrk="1" fontAlgn="ctr" latinLnBrk="0" hangingPunct="1"/>
                      <a:r>
                        <a:rPr lang="en-US" sz="1300" b="0" i="0" u="sng" strike="noStrike" kern="1200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+mn-ea"/>
                          <a:cs typeface="+mn-cs"/>
                          <a:hlinkClick r:id="rId3"/>
                        </a:rPr>
                        <a:t>CP.slovakia.scanning@delphi.com</a:t>
                      </a:r>
                      <a:endParaRPr lang="en-US" sz="1300" b="0" i="0" u="sng" strike="noStrike" kern="1200" dirty="0">
                        <a:solidFill>
                          <a:srgbClr val="0000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Slovensko s.r.o.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sng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e-slovakia.scanning.5310@delphi.com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087472"/>
              </p:ext>
            </p:extLst>
          </p:nvPr>
        </p:nvGraphicFramePr>
        <p:xfrm>
          <a:off x="7812360" y="551723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Dokument" showAsIcon="1" r:id="rId5" imgW="914400" imgH="771480" progId="Word.Document.12">
                  <p:embed/>
                </p:oleObj>
              </mc:Choice>
              <mc:Fallback>
                <p:oleObj name="Dokument" showAsIcon="1" r:id="rId5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12360" y="551723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534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uppliers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of Delphi 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in Romania 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01317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e-mail invoicing agreement has to be signed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 </a:t>
            </a: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any questions in relation to E-mail invoicing, please contact us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</a:t>
            </a:r>
            <a:endParaRPr lang="pl-PL" sz="13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165471"/>
              </p:ext>
            </p:extLst>
          </p:nvPr>
        </p:nvGraphicFramePr>
        <p:xfrm>
          <a:off x="323528" y="1196752"/>
          <a:ext cx="8496944" cy="2493645"/>
        </p:xfrm>
        <a:graphic>
          <a:graphicData uri="http://schemas.openxmlformats.org/drawingml/2006/table">
            <a:tbl>
              <a:tblPr/>
              <a:tblGrid>
                <a:gridCol w="4296750"/>
                <a:gridCol w="4200194"/>
              </a:tblGrid>
              <a:tr h="2667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FREIGHT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Country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3"/>
                        </a:rPr>
                        <a:t>CP.romania.scanning@delphi.com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7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Packard Romania Srl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4"/>
                        </a:rPr>
                        <a:t>e-romania.scanning.5F70@delphi.com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Packard Moldova Noua Srl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5"/>
                        </a:rPr>
                        <a:t>e-romania.scanning.5870@delphi.com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917061"/>
              </p:ext>
            </p:extLst>
          </p:nvPr>
        </p:nvGraphicFramePr>
        <p:xfrm>
          <a:off x="7020272" y="5445224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Dokument" showAsIcon="1" r:id="rId7" imgW="914400" imgH="771480" progId="Word.Document.12">
                  <p:embed/>
                </p:oleObj>
              </mc:Choice>
              <mc:Fallback>
                <p:oleObj name="Dokument" showAsIcon="1" r:id="rId7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020272" y="5445224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2290408"/>
              </p:ext>
            </p:extLst>
          </p:nvPr>
        </p:nvGraphicFramePr>
        <p:xfrm>
          <a:off x="8028384" y="5445224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Dokument" showAsIcon="1" r:id="rId10" imgW="914400" imgH="771480" progId="Word.Document.12">
                  <p:embed/>
                </p:oleObj>
              </mc:Choice>
              <mc:Fallback>
                <p:oleObj name="Dokument" showAsIcon="1" r:id="rId10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028384" y="5445224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21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564" y="14519"/>
            <a:ext cx="4039436" cy="3029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17812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Introduction of the new process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484590"/>
            <a:ext cx="8064896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We are pleased to introduce a new e-mail invoicing solution for Delphi suppliers which will improve quality of our invoice handling process. </a:t>
            </a:r>
            <a:endParaRPr lang="pl-PL" sz="1300" dirty="0" smtClean="0"/>
          </a:p>
          <a:p>
            <a:endParaRPr lang="pl-PL" sz="1300" dirty="0"/>
          </a:p>
          <a:p>
            <a:r>
              <a:rPr lang="en-US" sz="1300" dirty="0" smtClean="0"/>
              <a:t>E-mail </a:t>
            </a:r>
            <a:r>
              <a:rPr lang="en-US" sz="1300" dirty="0"/>
              <a:t>Invoicing is an electronic transfer of invoicing documents via e-mail between business partners which replaces the delivery of physical documents.</a:t>
            </a:r>
          </a:p>
          <a:p>
            <a:endParaRPr lang="pl-PL" sz="1300" dirty="0" smtClean="0"/>
          </a:p>
          <a:p>
            <a:r>
              <a:rPr lang="en-US" sz="1300" dirty="0" smtClean="0"/>
              <a:t>Our </a:t>
            </a:r>
            <a:r>
              <a:rPr lang="en-US" sz="1300" dirty="0"/>
              <a:t>new E-mail Invoicing process requires our suppliers to deliver invoicing documents via e-mail to the appropriate scanning mailbox </a:t>
            </a:r>
            <a:r>
              <a:rPr lang="pl-PL" sz="1300" dirty="0" smtClean="0"/>
              <a:t>from where</a:t>
            </a:r>
            <a:r>
              <a:rPr lang="en-US" sz="1300" dirty="0" smtClean="0"/>
              <a:t> </a:t>
            </a:r>
            <a:r>
              <a:rPr lang="en-US" sz="1300" dirty="0"/>
              <a:t>the invoices are automatically uploaded to the invoice processing </a:t>
            </a:r>
            <a:r>
              <a:rPr lang="en-US" sz="1300" dirty="0" smtClean="0"/>
              <a:t>system.</a:t>
            </a:r>
            <a:endParaRPr lang="pl-PL" sz="1300" dirty="0" smtClean="0"/>
          </a:p>
          <a:p>
            <a:endParaRPr lang="pl-PL" sz="1300" dirty="0"/>
          </a:p>
          <a:p>
            <a:r>
              <a:rPr lang="pl-PL" sz="1300" dirty="0" smtClean="0"/>
              <a:t>Every supplier willing to start electronic invoices will have to sign an agreement with Delphi and will have to comply with the process requirements.</a:t>
            </a:r>
          </a:p>
          <a:p>
            <a:endParaRPr lang="pl-PL" sz="13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65050435"/>
              </p:ext>
            </p:extLst>
          </p:nvPr>
        </p:nvGraphicFramePr>
        <p:xfrm>
          <a:off x="2324422" y="4777798"/>
          <a:ext cx="6096000" cy="1243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39752" y="4509119"/>
            <a:ext cx="27363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b="1" dirty="0" smtClean="0">
                <a:solidFill>
                  <a:srgbClr val="002060"/>
                </a:solidFill>
              </a:rPr>
              <a:t>MAIN ADVANTAGES</a:t>
            </a:r>
            <a:endParaRPr lang="en-US" sz="1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35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Requirements for the suppliers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196752"/>
            <a:ext cx="8064896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supplier is responsible for ensuring that electronic invoicing is allowed by the local regulation in the supplier country.</a:t>
            </a:r>
          </a:p>
          <a:p>
            <a:endParaRPr lang="pl-PL" sz="13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supplier has to ensure that the invoice fulfills legal requirements.</a:t>
            </a:r>
          </a:p>
          <a:p>
            <a:endParaRPr lang="pl-PL" sz="13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Additionally the supplier has to comply with below requirements while sending an invoice via e-mail to ensure that the document will be processed correctly.</a:t>
            </a:r>
            <a:endParaRPr lang="en-US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834094"/>
              </p:ext>
            </p:extLst>
          </p:nvPr>
        </p:nvGraphicFramePr>
        <p:xfrm>
          <a:off x="395536" y="3568534"/>
          <a:ext cx="8208912" cy="2740786"/>
        </p:xfrm>
        <a:graphic>
          <a:graphicData uri="http://schemas.openxmlformats.org/drawingml/2006/table">
            <a:tbl>
              <a:tblPr/>
              <a:tblGrid>
                <a:gridCol w="288552"/>
                <a:gridCol w="2341704"/>
                <a:gridCol w="5578656"/>
              </a:tblGrid>
              <a:tr h="33418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REQUIREMENTS FOR THE E-MAIL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98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No.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Requirement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Description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341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PDF document format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Attachment should be in PDF format only. Other document formats will not be accepted.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One attachment per e-mail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There should be no more than one attachment in each e-mail received from a supplier.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One document per attachment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There should be only one document (an invoice or a credit note) in every attachment.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more than 4MB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Attachment size is limited to 4 MB. Bigger files will not be accepted.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e-mail content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 e-mail content should be absolutely blank.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1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Recommendation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E-mail subject and attachment 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E-mail subject and attachment name should be the invoice number.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2780928"/>
            <a:ext cx="806489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supplier has to send the invoices into appropriate generic mailbox, otherwise it may cause a delay in the payment. The lists of dedicated mailboxes assigned to different Delphi plants are shown on the next slides.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39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uppliers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of Delphi 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in Hungary 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01317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e-mail invoicing agreement has to be signed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 </a:t>
            </a: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any questions in relation to E-mail invoicing, please contact us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</a:t>
            </a:r>
            <a:endParaRPr lang="pl-PL" sz="13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317036"/>
              </p:ext>
            </p:extLst>
          </p:nvPr>
        </p:nvGraphicFramePr>
        <p:xfrm>
          <a:off x="323528" y="1196752"/>
          <a:ext cx="8496944" cy="3019922"/>
        </p:xfrm>
        <a:graphic>
          <a:graphicData uri="http://schemas.openxmlformats.org/drawingml/2006/table">
            <a:tbl>
              <a:tblPr/>
              <a:tblGrid>
                <a:gridCol w="4296568"/>
                <a:gridCol w="4200376"/>
              </a:tblGrid>
              <a:tr h="21868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FREIGHT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Country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18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3"/>
                        </a:rPr>
                        <a:t>CP.hungary.scanning@delphi.com 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68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68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8539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Szombathely (E&amp;S division)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 MD502/568/592/593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Plant code H004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Company Code 5750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4"/>
                        </a:rPr>
                        <a:t>e-hungary.scanning.5750@delphi.com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9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Szombathely (Packard division)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 575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Plant code HU85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Company Code 5751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5"/>
                        </a:rPr>
                        <a:t>e-hungary.scanning.5751@delphi.com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4628781"/>
              </p:ext>
            </p:extLst>
          </p:nvPr>
        </p:nvGraphicFramePr>
        <p:xfrm>
          <a:off x="7812360" y="551723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Dokument" showAsIcon="1" r:id="rId7" imgW="914400" imgH="771480" progId="Word.Document.12">
                  <p:embed/>
                </p:oleObj>
              </mc:Choice>
              <mc:Fallback>
                <p:oleObj name="Dokument" showAsIcon="1" r:id="rId7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812360" y="551723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016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Suppliers of Delphi Deutschland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760081"/>
              </p:ext>
            </p:extLst>
          </p:nvPr>
        </p:nvGraphicFramePr>
        <p:xfrm>
          <a:off x="323528" y="1268760"/>
          <a:ext cx="8496945" cy="3532205"/>
        </p:xfrm>
        <a:graphic>
          <a:graphicData uri="http://schemas.openxmlformats.org/drawingml/2006/table">
            <a:tbl>
              <a:tblPr firstRow="1" firstCol="1" bandRow="1"/>
              <a:tblGrid>
                <a:gridCol w="2168160"/>
                <a:gridCol w="2168160"/>
                <a:gridCol w="3543821"/>
                <a:gridCol w="616804"/>
              </a:tblGrid>
              <a:tr h="186391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FREIGHT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391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Country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86391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 in Germany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3"/>
                        </a:rPr>
                        <a:t>CP.germany.scanning@delphi.com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344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391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391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7278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Plant: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Engelskirchen/Oberghausen/Marlenhagen/Wiehl-Bomig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4"/>
                        </a:rPr>
                        <a:t>e-germany.scanning.5291@delphi.com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9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Technical Center: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Langenlonsheim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9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Plant: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Bad Salzdetfurth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5C3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9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Technical Center: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Nürnberg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9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E&amp;S Headquarter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Wuppertal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91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39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Technical Center: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Wuppertal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5"/>
                        </a:rPr>
                        <a:t>e-germany.scanning.5297@delphi.com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9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Plant: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Neumarkt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391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Customer Service Center: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Wolfsburg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3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Stuttgart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3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München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3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Rüsselsheim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501317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e-mail invoicing agreement has to be signed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 </a:t>
            </a: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any questions in relation to E-mail invoicing, please contact us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</a:t>
            </a:r>
            <a:endParaRPr lang="pl-PL" sz="13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5971864"/>
              </p:ext>
            </p:extLst>
          </p:nvPr>
        </p:nvGraphicFramePr>
        <p:xfrm>
          <a:off x="7740352" y="551723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Dokument" showAsIcon="1" r:id="rId7" imgW="914400" imgH="771480" progId="Word.Document.12">
                  <p:embed/>
                </p:oleObj>
              </mc:Choice>
              <mc:Fallback>
                <p:oleObj name="Dokument" showAsIcon="1" r:id="rId7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40352" y="551723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459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Suppliers of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Delphi 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Poland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87870"/>
              </p:ext>
            </p:extLst>
          </p:nvPr>
        </p:nvGraphicFramePr>
        <p:xfrm>
          <a:off x="323528" y="1268760"/>
          <a:ext cx="8496945" cy="2952328"/>
        </p:xfrm>
        <a:graphic>
          <a:graphicData uri="http://schemas.openxmlformats.org/drawingml/2006/table">
            <a:tbl>
              <a:tblPr firstRow="1" firstCol="1" bandRow="1"/>
              <a:tblGrid>
                <a:gridCol w="3835121"/>
                <a:gridCol w="3913389"/>
                <a:gridCol w="748435"/>
              </a:tblGrid>
              <a:tr h="267179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FREIGHT INVOICES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717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Country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</a:tr>
              <a:tr h="26717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Poland (all sites)</a:t>
                      </a:r>
                    </a:p>
                  </a:txBody>
                  <a:tcPr marL="4286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CP.poland.scanning@delphi.com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79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7179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 INVOICES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717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</a:tr>
              <a:tr h="26717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Poland S.A. Kraków </a:t>
                      </a:r>
                    </a:p>
                  </a:txBody>
                  <a:tcPr marL="4286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e-poland.scanning.5c50@delphi.com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5C50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7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Poland S.A. Błonie</a:t>
                      </a:r>
                    </a:p>
                  </a:txBody>
                  <a:tcPr marL="4286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e-poland.scanning.5c60@delphi.com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5C60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7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Poland S.A. Gdańsk</a:t>
                      </a:r>
                    </a:p>
                  </a:txBody>
                  <a:tcPr marL="4286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e-poland.scanning.5580@delphi.com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7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Poland S.A. Jeleśnia</a:t>
                      </a:r>
                    </a:p>
                  </a:txBody>
                  <a:tcPr marL="4286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e-poland.scanning.5a60@delphi.com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5A60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3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Poland S.A. Aftermarket</a:t>
                      </a:r>
                    </a:p>
                  </a:txBody>
                  <a:tcPr marL="4286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/>
                        </a:rPr>
                        <a:t>e-poland.scanning.5330@delphi.com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3528" y="501317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e-mail invoicing agreement has to be signed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 </a:t>
            </a: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any questions in relation to E-mail invoicing, please contact us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</a:t>
            </a:r>
            <a:endParaRPr lang="pl-PL" sz="13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8618693"/>
              </p:ext>
            </p:extLst>
          </p:nvPr>
        </p:nvGraphicFramePr>
        <p:xfrm>
          <a:off x="7812360" y="551723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Dokument" showAsIcon="1" r:id="rId4" imgW="914400" imgH="771480" progId="Word.Document.12">
                  <p:embed/>
                </p:oleObj>
              </mc:Choice>
              <mc:Fallback>
                <p:oleObj name="Dokument" showAsIcon="1" r:id="rId4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12360" y="551723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909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uppliers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of Delphi 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in the UK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006429"/>
              </p:ext>
            </p:extLst>
          </p:nvPr>
        </p:nvGraphicFramePr>
        <p:xfrm>
          <a:off x="323528" y="1268760"/>
          <a:ext cx="8496945" cy="3045964"/>
        </p:xfrm>
        <a:graphic>
          <a:graphicData uri="http://schemas.openxmlformats.org/drawingml/2006/table">
            <a:tbl>
              <a:tblPr/>
              <a:tblGrid>
                <a:gridCol w="3732587"/>
                <a:gridCol w="3914664"/>
                <a:gridCol w="849694"/>
              </a:tblGrid>
              <a:tr h="25802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FREIGHT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Country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58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3"/>
                        </a:rPr>
                        <a:t>CP.uk.scanning@delphi.com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0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02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(plant code)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58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Electronics Overseas (Delco)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4"/>
                        </a:rPr>
                        <a:t>e-uk.scanning.5090@delphi.com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Lockheed Automotive Ltd.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5"/>
                        </a:rPr>
                        <a:t>e-uk.scanning.5160@delphi.com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Diesel Aftermarket Warwick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6"/>
                        </a:rPr>
                        <a:t>e-uk.scanning.5170@delphi.com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Automotive Systems (Packard)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7"/>
                        </a:rPr>
                        <a:t>e-uk.scanning.5320@delphi.com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Diesel Gillingham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8"/>
                        </a:rPr>
                        <a:t>e-uk.scanning.5280@delphi.com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02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Diesel Sudbury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9"/>
                        </a:rPr>
                        <a:t>e-uk.scanning.5e91@delphi.com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5E91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501317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e-mail invoicing agreement has to be signed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 </a:t>
            </a: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any questions in relation to E-mail invoicing, please contact us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</a:t>
            </a:r>
            <a:endParaRPr lang="pl-PL" sz="13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2379742"/>
              </p:ext>
            </p:extLst>
          </p:nvPr>
        </p:nvGraphicFramePr>
        <p:xfrm>
          <a:off x="7812360" y="551723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Dokument" showAsIcon="1" r:id="rId11" imgW="914400" imgH="771480" progId="Word.Document.12">
                  <p:embed/>
                </p:oleObj>
              </mc:Choice>
              <mc:Fallback>
                <p:oleObj name="Dokument" showAsIcon="1" r:id="rId11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812360" y="551723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516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uppliers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of 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Delphi France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301208"/>
            <a:ext cx="70567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e-mail invoicing agreement has to be signed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 </a:t>
            </a:r>
          </a:p>
          <a:p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 of any questions in relation to E-mail invoicing, please contact us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</a:t>
            </a:r>
            <a:endParaRPr lang="pl-PL" sz="13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965772"/>
              </p:ext>
            </p:extLst>
          </p:nvPr>
        </p:nvGraphicFramePr>
        <p:xfrm>
          <a:off x="7740352" y="5460031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Dokument" showAsIcon="1" r:id="rId4" imgW="914400" imgH="771480" progId="Word.Document.12">
                  <p:embed/>
                </p:oleObj>
              </mc:Choice>
              <mc:Fallback>
                <p:oleObj name="Dokument" showAsIcon="1" r:id="rId4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40352" y="5460031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299675"/>
              </p:ext>
            </p:extLst>
          </p:nvPr>
        </p:nvGraphicFramePr>
        <p:xfrm>
          <a:off x="323528" y="1052736"/>
          <a:ext cx="8601075" cy="4153967"/>
        </p:xfrm>
        <a:graphic>
          <a:graphicData uri="http://schemas.openxmlformats.org/drawingml/2006/table">
            <a:tbl>
              <a:tblPr/>
              <a:tblGrid>
                <a:gridCol w="1391350"/>
                <a:gridCol w="4668498"/>
                <a:gridCol w="2058279"/>
                <a:gridCol w="482948"/>
              </a:tblGrid>
              <a:tr h="17248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FREIGHT INVOICES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4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Country</a:t>
                      </a:r>
                    </a:p>
                  </a:txBody>
                  <a:tcPr marL="8624" marR="8624" marT="8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24" marR="8624" marT="8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8624" marR="8624" marT="8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724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8624" marR="8624" marT="8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24" marR="8624" marT="8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6"/>
                        </a:rPr>
                        <a:t>CP.france.scanning@delphi.com 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624" marR="8624" marT="8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8624" marR="8624" marT="8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2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24" marR="8624" marT="8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48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 INVOICES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(plant code)</a:t>
                      </a:r>
                    </a:p>
                  </a:txBody>
                  <a:tcPr marL="8624" marR="8624" marT="8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24" marR="8624" marT="8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8624" marR="8624" marT="8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4496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E&amp;S/ Saint Aubin  - F056</a:t>
                      </a:r>
                    </a:p>
                  </a:txBody>
                  <a:tcPr marL="8624" marR="8624" marT="86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France SAS (5990)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rue d’Armonique Z.I. de Chedeville 35140 Saint-Aubin du Cormier France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7"/>
                        </a:rPr>
                        <a:t>e-france.scanning.599@delphi.com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5990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74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Headquarter / Tremblay &amp; Villepinte - F041 // F045 // 012</a:t>
                      </a:r>
                    </a:p>
                  </a:txBody>
                  <a:tcPr marL="8624" marR="8624" marT="86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France SAS (5990)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Parc d'Affaires SILIC  Bâtiment Raspal 22 Avenue des Nations 93420 Villepinte France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99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Packard / Guyancourt / Etupes - F013</a:t>
                      </a:r>
                    </a:p>
                  </a:txBody>
                  <a:tcPr marL="8624" marR="8624" marT="86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France SAS (5990)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Bâtiment les Miroirs 38 boulevard Paul Cézanne 78280 Guyancourt France </a:t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France SAS (5990)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 Avenue René Jacot, 25461 Étupes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6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DPSS / Cergy / Eragny - F010</a:t>
                      </a:r>
                    </a:p>
                  </a:txBody>
                  <a:tcPr marL="8624" marR="8624" marT="86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France SAS (5990)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 Avenue du Gros Chêne ZAC des bellevues BP 219 – Eragny sur Oise 95614 Cergy Pontoise Cedex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Blois Division (FF41)</a:t>
                      </a:r>
                    </a:p>
                  </a:txBody>
                  <a:tcPr marL="8624" marR="8624" marT="86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France SAS (5051)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 boulevard de l’Industrie 41042 Blois Cedex FRANCE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8"/>
                        </a:rPr>
                        <a:t>e-france.scanning.5051@delphi.com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5051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2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Blois Usine (FF51)</a:t>
                      </a:r>
                    </a:p>
                  </a:txBody>
                  <a:tcPr marL="8624" marR="8624" marT="86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496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 Rochelle (FF61)</a:t>
                      </a:r>
                    </a:p>
                  </a:txBody>
                  <a:tcPr marL="8624" marR="8624" marT="86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France SAS (5051)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Avenue Paul Langevin - BP 15 17181 Périgny  FRANCE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4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Resale (FF71)</a:t>
                      </a:r>
                    </a:p>
                  </a:txBody>
                  <a:tcPr marL="8624" marR="8624" marT="86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France SAS (5051)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 boulevard de l’Industrie 41042 Blois Cedex FRANCE</a:t>
                      </a:r>
                    </a:p>
                  </a:txBody>
                  <a:tcPr marL="8624" marR="8624" marT="8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1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Technical center (FF81)</a:t>
                      </a:r>
                    </a:p>
                  </a:txBody>
                  <a:tcPr marL="8624" marR="8624" marT="862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61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uppliers </a:t>
            </a:r>
            <a:r>
              <a:rPr lang="pl-PL" sz="2400" b="1" dirty="0">
                <a:solidFill>
                  <a:schemeClr val="bg1">
                    <a:lumMod val="50000"/>
                  </a:schemeClr>
                </a:solidFill>
              </a:rPr>
              <a:t>of Delphi </a:t>
            </a: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in Spain 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01317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e-mail invoicing agreement has to be signed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 </a:t>
            </a: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any questions in relation to E-mail invoicing, please contact us </a:t>
            </a:r>
            <a:r>
              <a:rPr lang="pl-PL" sz="13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300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e-scanning@delphi.com</a:t>
            </a:r>
            <a:endParaRPr lang="pl-PL" sz="13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3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3986438"/>
              </p:ext>
            </p:extLst>
          </p:nvPr>
        </p:nvGraphicFramePr>
        <p:xfrm>
          <a:off x="323529" y="1340768"/>
          <a:ext cx="8496944" cy="1868805"/>
        </p:xfrm>
        <a:graphic>
          <a:graphicData uri="http://schemas.openxmlformats.org/drawingml/2006/table">
            <a:tbl>
              <a:tblPr/>
              <a:tblGrid>
                <a:gridCol w="5005352"/>
                <a:gridCol w="2872829"/>
                <a:gridCol w="618763"/>
              </a:tblGrid>
              <a:tr h="1905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FREIGHT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Country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3"/>
                        </a:rPr>
                        <a:t>CP.spain.scanning@delphi.com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sites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 INVOICES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Delphi Site (plant code)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e-mail box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TB 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PACKARD ESPAÑA S.L.U (Pamplona, Belchite)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4"/>
                        </a:rPr>
                        <a:t>e-spain.scanning.5300@delphi.com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PACKARD ESPAÑA S.L.U (Mechatronics, San Vincenc dels Horts)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5"/>
                        </a:rPr>
                        <a:t>e-spain.scanning.5570@delphi.com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DELPHI DIESEL SYSTEMS S.L (Barcelona, San Cugat del Valles)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6"/>
                        </a:rPr>
                        <a:t>e-spain.scanning.5131@delphi.com</a:t>
                      </a:r>
                      <a:endParaRPr lang="en-US" sz="13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3936039"/>
              </p:ext>
            </p:extLst>
          </p:nvPr>
        </p:nvGraphicFramePr>
        <p:xfrm>
          <a:off x="7812360" y="551723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Dokument" showAsIcon="1" r:id="rId8" imgW="914400" imgH="771480" progId="Word.Document.12">
                  <p:embed/>
                </p:oleObj>
              </mc:Choice>
              <mc:Fallback>
                <p:oleObj name="Dokument" showAsIcon="1" r:id="rId8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812360" y="551723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740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 Slide">
  <a:themeElements>
    <a:clrScheme name="Delphi New Template">
      <a:dk1>
        <a:srgbClr val="FFFFFF"/>
      </a:dk1>
      <a:lt1>
        <a:srgbClr val="7F7F7F"/>
      </a:lt1>
      <a:dk2>
        <a:srgbClr val="0039A6"/>
      </a:dk2>
      <a:lt2>
        <a:srgbClr val="021147"/>
      </a:lt2>
      <a:accent1>
        <a:srgbClr val="0072DD"/>
      </a:accent1>
      <a:accent2>
        <a:srgbClr val="66CCFF"/>
      </a:accent2>
      <a:accent3>
        <a:srgbClr val="F0AB00"/>
      </a:accent3>
      <a:accent4>
        <a:srgbClr val="D25A06"/>
      </a:accent4>
      <a:accent5>
        <a:srgbClr val="32A032"/>
      </a:accent5>
      <a:accent6>
        <a:srgbClr val="641F86"/>
      </a:accent6>
      <a:hlink>
        <a:srgbClr val="66CCFF"/>
      </a:hlink>
      <a:folHlink>
        <a:srgbClr val="37586D"/>
      </a:folHlink>
    </a:clrScheme>
    <a:fontScheme name="Delphi Investor D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lphi Primary External Corporate Template">
  <a:themeElements>
    <a:clrScheme name="Delphi New Template">
      <a:dk1>
        <a:srgbClr val="FFFFFF"/>
      </a:dk1>
      <a:lt1>
        <a:srgbClr val="7F7F7F"/>
      </a:lt1>
      <a:dk2>
        <a:srgbClr val="0039A6"/>
      </a:dk2>
      <a:lt2>
        <a:srgbClr val="021147"/>
      </a:lt2>
      <a:accent1>
        <a:srgbClr val="0072DD"/>
      </a:accent1>
      <a:accent2>
        <a:srgbClr val="66CCFF"/>
      </a:accent2>
      <a:accent3>
        <a:srgbClr val="F0AB00"/>
      </a:accent3>
      <a:accent4>
        <a:srgbClr val="D25A06"/>
      </a:accent4>
      <a:accent5>
        <a:srgbClr val="32A032"/>
      </a:accent5>
      <a:accent6>
        <a:srgbClr val="641F86"/>
      </a:accent6>
      <a:hlink>
        <a:srgbClr val="66CCFF"/>
      </a:hlink>
      <a:folHlink>
        <a:srgbClr val="37586D"/>
      </a:folHlink>
    </a:clrScheme>
    <a:fontScheme name="Delphi Investor D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lphi 4x3_WHITE">
  <a:themeElements>
    <a:clrScheme name="Delphi New White">
      <a:dk1>
        <a:srgbClr val="474747"/>
      </a:dk1>
      <a:lt1>
        <a:srgbClr val="474747"/>
      </a:lt1>
      <a:dk2>
        <a:srgbClr val="0039A6"/>
      </a:dk2>
      <a:lt2>
        <a:srgbClr val="E7EDFF"/>
      </a:lt2>
      <a:accent1>
        <a:srgbClr val="0072DD"/>
      </a:accent1>
      <a:accent2>
        <a:srgbClr val="66CCFF"/>
      </a:accent2>
      <a:accent3>
        <a:srgbClr val="F0AB00"/>
      </a:accent3>
      <a:accent4>
        <a:srgbClr val="D25A06"/>
      </a:accent4>
      <a:accent5>
        <a:srgbClr val="32A032"/>
      </a:accent5>
      <a:accent6>
        <a:srgbClr val="641F86"/>
      </a:accent6>
      <a:hlink>
        <a:srgbClr val="66CCFF"/>
      </a:hlink>
      <a:folHlink>
        <a:srgbClr val="9FB7C7"/>
      </a:folHlink>
    </a:clrScheme>
    <a:fontScheme name="Delphi Investor D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7758732EFF3049A983E1D2E7035FC5" ma:contentTypeVersion="0" ma:contentTypeDescription="Create a new document." ma:contentTypeScope="" ma:versionID="ee30e487ec246a8b3ef86fa935418eb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398397-201B-4CC2-B90D-0DE6AD281C0A}">
  <ds:schemaRefs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12DB5E5B-B2BC-497D-AA7D-167852FBB6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83F00EB-828E-4ACE-85BA-29CC2BEFE1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1961</TotalTime>
  <Words>1357</Words>
  <Application>Microsoft Office PowerPoint</Application>
  <PresentationFormat>On-screen Show (4:3)</PresentationFormat>
  <Paragraphs>359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Final Slide</vt:lpstr>
      <vt:lpstr>Delphi Primary External Corporate Template</vt:lpstr>
      <vt:lpstr>1_Delphi 4x3_WHITE</vt:lpstr>
      <vt:lpstr>Dokument</vt:lpstr>
      <vt:lpstr>E-mail invoicing process for Delphi suppliers  Hungary, Germany, Poland, UK, France, Spain, Portugal, Luxembourg, Austria, Czech Republic, Slovakia, Romania</vt:lpstr>
      <vt:lpstr>Introduction of the new process</vt:lpstr>
      <vt:lpstr>Requirements for the suppliers</vt:lpstr>
      <vt:lpstr>Suppliers of Delphi in Hungary </vt:lpstr>
      <vt:lpstr>Suppliers of Delphi Deutschland</vt:lpstr>
      <vt:lpstr>Suppliers of Delphi Poland</vt:lpstr>
      <vt:lpstr>Suppliers of Delphi in the UK</vt:lpstr>
      <vt:lpstr>Suppliers of Delphi France</vt:lpstr>
      <vt:lpstr>Suppliers of Delphi in Spain </vt:lpstr>
      <vt:lpstr>Suppliers of Delphi Portugal</vt:lpstr>
      <vt:lpstr>Suppliers of Delphi Luxembourg</vt:lpstr>
      <vt:lpstr>Suppliers of Delphi in Austria </vt:lpstr>
      <vt:lpstr>Suppliers of Delphi in Czech Republic </vt:lpstr>
      <vt:lpstr>Suppliers of Delphi in Slovakia </vt:lpstr>
      <vt:lpstr>Suppliers of Delphi in Romania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Self-Billing Project May 13th, 2014</dc:title>
  <dc:creator>Jackowska, Anna</dc:creator>
  <cp:lastModifiedBy>Linda Z Lotzgeselle</cp:lastModifiedBy>
  <cp:revision>126</cp:revision>
  <dcterms:created xsi:type="dcterms:W3CDTF">2014-05-12T13:05:23Z</dcterms:created>
  <dcterms:modified xsi:type="dcterms:W3CDTF">2015-11-09T13:16:09Z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0x010100737758732EFF3049A983E1D2E7035FC5</vt:lpwstr>
  </property>
</Properties>
</file>